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07" r:id="rId3"/>
    <p:sldId id="356" r:id="rId4"/>
    <p:sldId id="387" r:id="rId6"/>
    <p:sldId id="388" r:id="rId7"/>
    <p:sldId id="418" r:id="rId8"/>
    <p:sldId id="420" r:id="rId9"/>
    <p:sldId id="391" r:id="rId10"/>
    <p:sldId id="419" r:id="rId11"/>
    <p:sldId id="392" r:id="rId12"/>
    <p:sldId id="421" r:id="rId13"/>
    <p:sldId id="390" r:id="rId14"/>
    <p:sldId id="423" r:id="rId15"/>
    <p:sldId id="424" r:id="rId16"/>
    <p:sldId id="393" r:id="rId17"/>
    <p:sldId id="395" r:id="rId18"/>
    <p:sldId id="394" r:id="rId19"/>
    <p:sldId id="425" r:id="rId20"/>
    <p:sldId id="429" r:id="rId21"/>
    <p:sldId id="426" r:id="rId22"/>
    <p:sldId id="397" r:id="rId23"/>
    <p:sldId id="428" r:id="rId24"/>
    <p:sldId id="396" r:id="rId25"/>
    <p:sldId id="427" r:id="rId26"/>
    <p:sldId id="339" r:id="rId27"/>
    <p:sldId id="378" r:id="rId28"/>
    <p:sldId id="364" r:id="rId29"/>
    <p:sldId id="380" r:id="rId30"/>
    <p:sldId id="365" r:id="rId31"/>
    <p:sldId id="379" r:id="rId32"/>
    <p:sldId id="366" r:id="rId33"/>
    <p:sldId id="381" r:id="rId34"/>
    <p:sldId id="368" r:id="rId35"/>
    <p:sldId id="383" r:id="rId36"/>
    <p:sldId id="367" r:id="rId37"/>
    <p:sldId id="384" r:id="rId38"/>
    <p:sldId id="369" r:id="rId39"/>
    <p:sldId id="386" r:id="rId40"/>
    <p:sldId id="375" r:id="rId41"/>
    <p:sldId id="376" r:id="rId42"/>
    <p:sldId id="385" r:id="rId43"/>
    <p:sldId id="377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6600"/>
    <a:srgbClr val="0080BA"/>
    <a:srgbClr val="014488"/>
    <a:srgbClr val="99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4" autoAdjust="0"/>
    <p:restoredTop sz="95887" autoAdjust="0"/>
  </p:normalViewPr>
  <p:slideViewPr>
    <p:cSldViewPr snapToGrid="0">
      <p:cViewPr varScale="1">
        <p:scale>
          <a:sx n="111" d="100"/>
          <a:sy n="111" d="100"/>
        </p:scale>
        <p:origin x="8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83DD6-8D95-47C5-A697-5BE85F316A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emf"/><Relationship Id="rId8" Type="http://schemas.openxmlformats.org/officeDocument/2006/relationships/image" Target="../media/image18.png"/><Relationship Id="rId7" Type="http://schemas.openxmlformats.org/officeDocument/2006/relationships/image" Target="../media/image17.emf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4.emf"/><Relationship Id="rId13" Type="http://schemas.openxmlformats.org/officeDocument/2006/relationships/image" Target="../media/image23.emf"/><Relationship Id="rId12" Type="http://schemas.openxmlformats.org/officeDocument/2006/relationships/image" Target="../media/image22.png"/><Relationship Id="rId11" Type="http://schemas.openxmlformats.org/officeDocument/2006/relationships/image" Target="../media/image21.emf"/><Relationship Id="rId10" Type="http://schemas.openxmlformats.org/officeDocument/2006/relationships/image" Target="../media/image20.emf"/><Relationship Id="rId1" Type="http://schemas.openxmlformats.org/officeDocument/2006/relationships/tags" Target="../tags/tag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emf"/><Relationship Id="rId8" Type="http://schemas.openxmlformats.org/officeDocument/2006/relationships/image" Target="../media/image30.emf"/><Relationship Id="rId7" Type="http://schemas.openxmlformats.org/officeDocument/2006/relationships/image" Target="../media/image29.emf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emf"/><Relationship Id="rId6" Type="http://schemas.openxmlformats.org/officeDocument/2006/relationships/image" Target="../media/image33.emf"/><Relationship Id="rId5" Type="http://schemas.openxmlformats.org/officeDocument/2006/relationships/image" Target="../media/image28.png"/><Relationship Id="rId4" Type="http://schemas.openxmlformats.org/officeDocument/2006/relationships/image" Target="../media/image32.emf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33.emf"/><Relationship Id="rId4" Type="http://schemas.openxmlformats.org/officeDocument/2006/relationships/image" Target="../media/image35.emf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40.emf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emf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emf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emf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614330" y="3103045"/>
            <a:ext cx="1030629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zh-CN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飞利浦超声报告系统</a:t>
            </a:r>
            <a:endParaRPr lang="en-US" altLang="zh-CN" sz="4400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6848" y="3950589"/>
            <a:ext cx="29737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lang="en-US" altLang="zh-CN" sz="1500" spc="-1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90204"/>
              </a:rPr>
              <a:t>13</a:t>
            </a:r>
            <a:r>
              <a:rPr lang="en-US" altLang="zh-CN" sz="1500" spc="-1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90204"/>
              </a:rPr>
              <a:t>st</a:t>
            </a:r>
            <a:r>
              <a:rPr lang="en-US" sz="1500" spc="-1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90204"/>
              </a:rPr>
              <a:t> Nov. </a:t>
            </a:r>
            <a:r>
              <a:rPr lang="en-US" sz="1500" spc="-1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90204"/>
              </a:rPr>
              <a:t>2019</a:t>
            </a:r>
            <a:endParaRPr sz="15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cs typeface="Arial" panose="020B060402020209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500" spc="-1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90204"/>
              </a:rPr>
              <a:t>CRMCLICK</a:t>
            </a:r>
            <a:endParaRPr sz="15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cs typeface="Arial" panose="020B060402020209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 descr="/Users/apple/Desktop/10.17飞利浦超声后台报告系统/5.14/5.14报表系统效果图/帐号管理-现有用户管理-修改权限.png帐号管理-现有用户管理-修改权限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0863" y="927418"/>
            <a:ext cx="9687560" cy="54489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33"/>
          <p:cNvSpPr txBox="1"/>
          <p:nvPr/>
        </p:nvSpPr>
        <p:spPr>
          <a:xfrm>
            <a:off x="266414" y="38931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修改用户权限弹窗</a:t>
            </a:r>
            <a:endParaRPr lang="zh-CN" altLang="en-US" sz="2400" dirty="0" smtClean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我的账户管理界面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</a:t>
            </a:r>
            <a:r>
              <a: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我的账户管理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5" name="Rectangle 34"/>
          <p:cNvSpPr/>
          <p:nvPr/>
        </p:nvSpPr>
        <p:spPr>
          <a:xfrm>
            <a:off x="3601286" y="2202820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6" name="TextBox 35"/>
          <p:cNvSpPr txBox="1"/>
          <p:nvPr/>
        </p:nvSpPr>
        <p:spPr>
          <a:xfrm>
            <a:off x="2166532" y="2219251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01286" y="2902522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8" name="TextBox 37"/>
          <p:cNvSpPr txBox="1"/>
          <p:nvPr/>
        </p:nvSpPr>
        <p:spPr>
          <a:xfrm>
            <a:off x="2671478" y="29025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Email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601286" y="3601814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0" name="TextBox 39"/>
          <p:cNvSpPr txBox="1"/>
          <p:nvPr/>
        </p:nvSpPr>
        <p:spPr>
          <a:xfrm>
            <a:off x="2225982" y="360181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Phone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601286" y="4373342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2" name="TextBox 41"/>
          <p:cNvSpPr txBox="1"/>
          <p:nvPr/>
        </p:nvSpPr>
        <p:spPr>
          <a:xfrm>
            <a:off x="2354574" y="438977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Title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601286" y="5073044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4" name="TextBox 43"/>
          <p:cNvSpPr txBox="1"/>
          <p:nvPr/>
        </p:nvSpPr>
        <p:spPr>
          <a:xfrm>
            <a:off x="2516611" y="507304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Role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601286" y="5772336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6" name="TextBox 45"/>
          <p:cNvSpPr txBox="1"/>
          <p:nvPr/>
        </p:nvSpPr>
        <p:spPr>
          <a:xfrm>
            <a:off x="2285432" y="5772336"/>
            <a:ext cx="107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976140" y="573135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u="sng" smtClean="0"/>
              <a:t>更新并保存</a:t>
            </a:r>
            <a:endParaRPr lang="en-US" sz="1600" b="1" u="sng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9652457" y="4778943"/>
            <a:ext cx="230860" cy="1090907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975246" y="3478625"/>
            <a:ext cx="3211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点击直接修改，有修改的话，点击更新并保存弹出提示框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请确认修改****？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是的         取消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33"/>
          <p:cNvSpPr txBox="1"/>
          <p:nvPr/>
        </p:nvSpPr>
        <p:spPr>
          <a:xfrm>
            <a:off x="266414" y="372800"/>
            <a:ext cx="2722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_x0008_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我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的账户管理界面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账户管理.png账户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181" y="910908"/>
            <a:ext cx="9686925" cy="54489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 descr="/Users/apple/Desktop/10.17飞利浦超声后台报告系统/5.14/5.14报表系统效果图/账户管理-是否修改弹窗.png账户管理-是否修改弹窗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181" y="902970"/>
            <a:ext cx="9686925" cy="5448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33"/>
          <p:cNvSpPr txBox="1"/>
          <p:nvPr/>
        </p:nvSpPr>
        <p:spPr>
          <a:xfrm>
            <a:off x="266414" y="372800"/>
            <a:ext cx="4450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我的账户管理界面是否修改弹窗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Mapping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管理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973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Mapping</a:t>
            </a:r>
            <a:r>
              <a:rPr lang="zh-CN" altLang="en-US" sz="1100" dirty="0" smtClean="0"/>
              <a:t>管理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</a:t>
            </a:r>
            <a:r>
              <a: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021602" y="2491630"/>
          <a:ext cx="7913230" cy="2380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5311"/>
                <a:gridCol w="2222757"/>
                <a:gridCol w="1557581"/>
                <a:gridCol w="1557581"/>
              </a:tblGrid>
              <a:tr h="476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Mapping表格名称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u="none" strike="noStrike" dirty="0" smtClean="0">
                          <a:effectLst/>
                        </a:rPr>
                        <a:t>更新时间</a:t>
                      </a:r>
                      <a:endParaRPr lang="zh-CN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i="0" u="sng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i="0" u="sng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区域Mapping表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查看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上传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产品分类mapping表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查看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上传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客户ID Mapping表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查看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上传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临床应用描述</a:t>
                      </a:r>
                      <a:r>
                        <a:rPr lang="en-US" altLang="zh-CN" sz="1200" u="none" strike="noStrike">
                          <a:effectLst/>
                        </a:rPr>
                        <a:t>Mapping</a:t>
                      </a:r>
                      <a:r>
                        <a:rPr lang="zh-CN" altLang="en-US" sz="1200" u="none" strike="noStrike">
                          <a:effectLst/>
                        </a:rPr>
                        <a:t>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查看</a:t>
                      </a:r>
                      <a:endParaRPr lang="en-US" sz="1400" b="1" i="0" u="sng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上传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</a:tbl>
          </a:graphicData>
        </a:graphic>
      </p:graphicFrame>
      <p:cxnSp>
        <p:nvCxnSpPr>
          <p:cNvPr id="35" name="Straight Connector 34"/>
          <p:cNvCxnSpPr/>
          <p:nvPr/>
        </p:nvCxnSpPr>
        <p:spPr>
          <a:xfrm flipH="1">
            <a:off x="9157612" y="4735615"/>
            <a:ext cx="827874" cy="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222200" y="4555245"/>
            <a:ext cx="1407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点击上传按钮弹出上传弹窗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上传文件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Mapping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管理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查看区域</a:t>
            </a:r>
            <a:r>
              <a:rPr lang="en-US" altLang="zh-CN" sz="1100" dirty="0" smtClean="0"/>
              <a:t>Mapping</a:t>
            </a:r>
            <a:r>
              <a:rPr lang="zh-CN" altLang="en-US" sz="1100" dirty="0" smtClean="0"/>
              <a:t>表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</a:t>
            </a:r>
            <a:r>
              <a: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38784" y="2212385"/>
          <a:ext cx="9152438" cy="39642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7180"/>
                <a:gridCol w="1057180"/>
                <a:gridCol w="1057180"/>
                <a:gridCol w="1057180"/>
                <a:gridCol w="1057180"/>
                <a:gridCol w="1057180"/>
                <a:gridCol w="1057180"/>
                <a:gridCol w="1057180"/>
                <a:gridCol w="694998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€ 1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€ 2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€ 2,018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€ 3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€ 4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€ 5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€ 6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€ 1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Shanghai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SHZJ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上海浙江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上海市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Shanghai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Zhejiang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SHZJ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ZJ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上海浙江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浙江省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Zhejiang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Heilongjiang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JLHLJ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东北1(吉/黑)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黑龙江省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Heilongjiang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Jilin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JLHLJ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东北1(吉/黑)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吉林省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Jilin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Liaoning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东北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r>
                        <a:rPr lang="zh-CN" altLang="en-US" sz="600" u="none" strike="noStrike">
                          <a:effectLst/>
                        </a:rPr>
                        <a:t>（辽宁）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辽宁省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Liaoning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Beijing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BJ&amp;TJ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北京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北京市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Beijing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Hunan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HUN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HZ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华中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湖南省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Hunan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Jiangxi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JX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HZ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华中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江西省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Jiangxi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SX&amp;NM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北京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山西省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Hebei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HB1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河北省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Hebei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Nei Mongol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SX&amp;NM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北京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内蒙古自治区</a:t>
                      </a:r>
                      <a:endParaRPr lang="zh-CN" altLang="en-US" sz="700" b="0" i="0" u="none" strike="noStrike">
                        <a:solidFill>
                          <a:srgbClr val="9C0006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Nei Mongol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00" u="none" strike="noStrike">
                          <a:effectLst/>
                        </a:rPr>
                        <a:t>HB2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河南省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Tianjin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00" u="none" strike="noStrike">
                          <a:effectLst/>
                        </a:rPr>
                        <a:t>HB2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BJ&amp;TJ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天津市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Tianjin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Guangdong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SC1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SC1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广东省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Guangdong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Guangxi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SC2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SC2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广西壮族自治区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Guangxi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Hainan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SC2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SC2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海南省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Hainan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Shandong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山东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山东省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Shandong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Jiangsu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JS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JS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江苏安徽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江苏省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Jiangsu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Anhui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JS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JS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江苏安徽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安徽省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Anhui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Hubei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HUB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HUB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湖北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湖北省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Hubei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Fujian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福建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福建省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Fujian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Shaanxi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陕西省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Shaanxi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Ningxia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宁夏回族自治区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Ningxia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94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Xinjiang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00" u="none" strike="noStrike">
                          <a:effectLst/>
                        </a:rPr>
                        <a:t>西北2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新疆维吾尔自治区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Xinjiang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Qinghai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00" u="none" strike="noStrike">
                          <a:effectLst/>
                        </a:rPr>
                        <a:t>西北2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青海省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Qinghai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Gansu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00" u="none" strike="noStrike">
                          <a:effectLst/>
                        </a:rPr>
                        <a:t>西北2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甘肃省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Gansu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Sichuan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r>
                        <a:rPr lang="zh-CN" altLang="en-US" sz="600" u="none" strike="noStrike">
                          <a:effectLst/>
                        </a:rPr>
                        <a:t>（川渝藏）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四川省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Sichuan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Chongqing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r>
                        <a:rPr lang="zh-CN" altLang="en-US" sz="600" u="none" strike="noStrike">
                          <a:effectLst/>
                        </a:rPr>
                        <a:t>（川渝藏）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重庆市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Chongqing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Xizang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r>
                        <a:rPr lang="zh-CN" altLang="en-US" sz="600" u="none" strike="noStrike">
                          <a:effectLst/>
                        </a:rPr>
                        <a:t>（川渝藏）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西藏自治区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Xizang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Guizhou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r>
                        <a:rPr lang="zh-CN" altLang="en-US" sz="600" u="none" strike="noStrike">
                          <a:effectLst/>
                        </a:rPr>
                        <a:t>（云贵）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贵州省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Guizhou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Yunnan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r>
                        <a:rPr lang="zh-CN" altLang="en-US" sz="600" u="none" strike="noStrike">
                          <a:effectLst/>
                        </a:rPr>
                        <a:t>（云贵）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云南省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Yunnan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Inner Mongolia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SX&amp;NM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北京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内蒙古自治区</a:t>
                      </a:r>
                      <a:endParaRPr lang="zh-CN" altLang="en-US" sz="700" b="0" i="0" u="none" strike="noStrike">
                        <a:solidFill>
                          <a:srgbClr val="9C0006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Inner Mongolia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报告数据管理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报告数据管理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079283" y="2689839"/>
          <a:ext cx="7968118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7901"/>
                <a:gridCol w="1359267"/>
                <a:gridCol w="1890475"/>
                <a:gridCol w="1890475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上传编号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上传日期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数据报表名称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20191208Order detail 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effectLst/>
                        </a:rPr>
                        <a:t>20191208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Orderdetail 11月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删除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9867258" y="1835339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u="sng" dirty="0" smtClean="0"/>
              <a:t>+</a:t>
            </a:r>
            <a:r>
              <a:rPr lang="zh-CN" altLang="en-US" sz="1600" b="1" u="sng" dirty="0" smtClean="0"/>
              <a:t> 上传报表</a:t>
            </a:r>
            <a:endParaRPr lang="en-US" sz="1600" b="1" u="sng" dirty="0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9937609" y="2173893"/>
            <a:ext cx="356794" cy="99680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572752" y="3467534"/>
            <a:ext cx="1407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点击上传按钮弹出上传界面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上传文件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29146" y="5177920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u="sng" dirty="0" smtClean="0"/>
              <a:t>生成发布  * 的报告</a:t>
            </a:r>
            <a:endParaRPr lang="en-US" sz="1600" b="1" u="sng" dirty="0"/>
          </a:p>
        </p:txBody>
      </p:sp>
      <p:sp>
        <p:nvSpPr>
          <p:cNvPr id="42" name="TextBox 41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790878" y="4898973"/>
            <a:ext cx="757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点击上传报表之后，如果上传的数据有格式不符合或者关键字段缺失的，弹窗提示上传的报表有误</a:t>
            </a:r>
            <a:r>
              <a:rPr lang="zh-CN" altLang="en-US" sz="1200" smtClean="0"/>
              <a:t>，点击导出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33"/>
          <p:cNvSpPr txBox="1"/>
          <p:nvPr/>
        </p:nvSpPr>
        <p:spPr>
          <a:xfrm>
            <a:off x="266414" y="37280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报表数据管理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帐号管理-报表数据管理.png帐号管理-报表数据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181" y="911225"/>
            <a:ext cx="9686925" cy="5448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33"/>
          <p:cNvSpPr txBox="1"/>
          <p:nvPr/>
        </p:nvSpPr>
        <p:spPr>
          <a:xfrm>
            <a:off x="266414" y="3728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是否删除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帐号管理-报表数据管理-是否删除.png帐号管理-报表数据管理-是否删除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816" y="911543"/>
            <a:ext cx="9685655" cy="544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33"/>
          <p:cNvSpPr txBox="1"/>
          <p:nvPr/>
        </p:nvSpPr>
        <p:spPr>
          <a:xfrm>
            <a:off x="266414" y="3728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上传报表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帐号管理-报表数据管理-上传报表1.png帐号管理-报表数据管理-上传报表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816" y="911225"/>
            <a:ext cx="9685655" cy="5448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241649" y="426140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Brief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recap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53" name="Text Placeholder 2"/>
          <p:cNvSpPr txBox="1"/>
          <p:nvPr>
            <p:custDataLst>
              <p:tags r:id="rId1"/>
            </p:custDataLst>
          </p:nvPr>
        </p:nvSpPr>
        <p:spPr>
          <a:xfrm>
            <a:off x="655299" y="1332536"/>
            <a:ext cx="10375374" cy="1930524"/>
          </a:xfrm>
          <a:prstGeom prst="rect">
            <a:avLst/>
          </a:prstGeom>
          <a:ln w="0"/>
          <a:effectLst/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自动化生成月报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季报，减少人工作业的错误风险，提升工作效率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提升报表的可视化程度，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利用合适的图表直截了当且清晰而直观地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表达业务洞察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报告数据管理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上传报表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</a:t>
            </a:r>
            <a:r>
              <a: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7448" y="3569930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u="sng" dirty="0" smtClean="0"/>
              <a:t>+</a:t>
            </a:r>
            <a:r>
              <a:rPr lang="zh-CN" altLang="en-US" sz="1600" b="1" u="sng" dirty="0" smtClean="0"/>
              <a:t> 上传报表</a:t>
            </a:r>
            <a:endParaRPr lang="en-US" sz="1600" b="1" u="sng" dirty="0"/>
          </a:p>
        </p:txBody>
      </p:sp>
      <p:sp>
        <p:nvSpPr>
          <p:cNvPr id="39" name="Rectangle 38"/>
          <p:cNvSpPr/>
          <p:nvPr/>
        </p:nvSpPr>
        <p:spPr>
          <a:xfrm>
            <a:off x="3601286" y="2202820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0" name="TextBox 39"/>
          <p:cNvSpPr txBox="1"/>
          <p:nvPr/>
        </p:nvSpPr>
        <p:spPr>
          <a:xfrm>
            <a:off x="2166532" y="22192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报表选择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601286" y="2902522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2" name="TextBox 41"/>
          <p:cNvSpPr txBox="1"/>
          <p:nvPr/>
        </p:nvSpPr>
        <p:spPr>
          <a:xfrm>
            <a:off x="2170154" y="28699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报表名称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26826" y="4039251"/>
            <a:ext cx="9408662" cy="233116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971931" y="2902522"/>
            <a:ext cx="1757482" cy="79794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132893" y="2508599"/>
            <a:ext cx="1407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点击上传按钮弹出问卷选择弹窗，选定文件，点击确定后跳出下面虚线的部分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2146" y="4206700"/>
            <a:ext cx="452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上传数据  *** 条       不符合标准 *** 条        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57665" y="4973179"/>
          <a:ext cx="7340602" cy="788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280"/>
                <a:gridCol w="828317"/>
                <a:gridCol w="1152027"/>
                <a:gridCol w="1152027"/>
                <a:gridCol w="828317"/>
                <a:gridCol w="828317"/>
                <a:gridCol w="828317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不合标准原因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完全相同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确认导入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272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35521" y="45454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不符合标准数据预览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86467" y="59856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u="sng" dirty="0" smtClean="0">
                <a:solidFill>
                  <a:srgbClr val="FF0000"/>
                </a:solidFill>
              </a:rPr>
              <a:t>导出本次记录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57876" y="3339581"/>
            <a:ext cx="18651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点击导出不符合标准记录，弹出文件保存位置弹窗，确认后导出本次记录</a:t>
            </a:r>
            <a:r>
              <a:rPr lang="en-US" altLang="zh-CN" sz="1400" dirty="0" smtClean="0">
                <a:solidFill>
                  <a:srgbClr val="FF0000"/>
                </a:solidFill>
              </a:rPr>
              <a:t>excel</a:t>
            </a:r>
            <a:r>
              <a:rPr lang="zh-CN" altLang="en-US" sz="1400" dirty="0" smtClean="0">
                <a:solidFill>
                  <a:srgbClr val="FF0000"/>
                </a:solidFill>
              </a:rPr>
              <a:t>，最后一列增加不符合原因：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、格式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、</a:t>
            </a:r>
            <a:r>
              <a:rPr lang="en-US" altLang="zh-CN" sz="1400" dirty="0" smtClean="0">
                <a:solidFill>
                  <a:srgbClr val="FF0000"/>
                </a:solidFill>
              </a:rPr>
              <a:t>Mapping</a:t>
            </a:r>
            <a:r>
              <a:rPr lang="zh-CN" altLang="en-US" sz="1400" dirty="0" smtClean="0">
                <a:solidFill>
                  <a:srgbClr val="FF0000"/>
                </a:solidFill>
              </a:rPr>
              <a:t>不上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3</a:t>
            </a:r>
            <a:r>
              <a:rPr lang="zh-CN" altLang="en-US" sz="1400" dirty="0" smtClean="0">
                <a:solidFill>
                  <a:srgbClr val="FF0000"/>
                </a:solidFill>
              </a:rPr>
              <a:t>、有完全相同的记录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152124" y="3580877"/>
            <a:ext cx="576982" cy="2231327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416807" y="59703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u="sng" dirty="0" smtClean="0">
                <a:solidFill>
                  <a:srgbClr val="FF0000"/>
                </a:solidFill>
              </a:rPr>
              <a:t>导入本次记录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33"/>
          <p:cNvSpPr txBox="1"/>
          <p:nvPr/>
        </p:nvSpPr>
        <p:spPr>
          <a:xfrm>
            <a:off x="266414" y="37280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上传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帐号管理-报表数据管理-上传报表2.png帐号管理-报表数据管理-上传报表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816" y="911225"/>
            <a:ext cx="9685655" cy="5448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报告数据管理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选择时间维度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季度排行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3529013" y="2595759"/>
            <a:ext cx="6100762" cy="2447729"/>
          </a:xfrm>
          <a:prstGeom prst="rect">
            <a:avLst/>
          </a:prstGeom>
          <a:solidFill>
            <a:schemeClr val="tx2"/>
          </a:solidFill>
          <a:ln>
            <a:noFill/>
            <a:prstDash val="dash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" name="TextBox 3"/>
          <p:cNvSpPr txBox="1"/>
          <p:nvPr/>
        </p:nvSpPr>
        <p:spPr>
          <a:xfrm>
            <a:off x="3863935" y="2854882"/>
            <a:ext cx="536579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月度报表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3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4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5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6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7</a:t>
            </a:r>
            <a:r>
              <a:rPr lang="zh-CN" altLang="en-US" sz="1200" dirty="0" smtClean="0">
                <a:solidFill>
                  <a:schemeClr val="bg1"/>
                </a:solidFill>
              </a:rPr>
              <a:t>月</a:t>
            </a:r>
            <a:r>
              <a:rPr lang="en-US" altLang="zh-CN" sz="1200" dirty="0" smtClean="0">
                <a:solidFill>
                  <a:schemeClr val="bg1"/>
                </a:solidFill>
              </a:rPr>
              <a:t>…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季度报表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Q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</a:rPr>
              <a:t>  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Q2</a:t>
            </a:r>
            <a:r>
              <a:rPr lang="zh-CN" altLang="en-US" sz="1200" dirty="0" smtClean="0">
                <a:solidFill>
                  <a:schemeClr val="bg1"/>
                </a:solidFill>
              </a:rPr>
              <a:t>    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Q3</a:t>
            </a:r>
            <a:r>
              <a:rPr lang="zh-CN" altLang="en-US" sz="1200" dirty="0" smtClean="0">
                <a:solidFill>
                  <a:schemeClr val="bg1"/>
                </a:solidFill>
              </a:rPr>
              <a:t>      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Q4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年度报表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2019</a:t>
            </a:r>
            <a:r>
              <a:rPr lang="zh-CN" altLang="en-US" sz="1200" dirty="0" smtClean="0">
                <a:solidFill>
                  <a:schemeClr val="bg1"/>
                </a:solidFill>
              </a:rPr>
              <a:t>  </a:t>
            </a:r>
            <a:r>
              <a:rPr lang="en-US" altLang="zh-CN" sz="1200" dirty="0" smtClean="0">
                <a:solidFill>
                  <a:schemeClr val="bg1"/>
                </a:solidFill>
              </a:rPr>
              <a:t>HY</a:t>
            </a:r>
            <a:r>
              <a:rPr lang="zh-CN" altLang="en-US" sz="1200" dirty="0" smtClean="0">
                <a:solidFill>
                  <a:schemeClr val="bg1"/>
                </a:solidFill>
              </a:rPr>
              <a:t> 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2019FY</a:t>
            </a:r>
            <a:endParaRPr lang="en-US" altLang="zh-CN" sz="12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63342" y="4535933"/>
            <a:ext cx="766083" cy="307777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/>
              <a:t>确定</a:t>
            </a:r>
            <a:endParaRPr lang="en-US" sz="1400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187497" y="3565846"/>
            <a:ext cx="2595071" cy="536337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056498" y="2976889"/>
            <a:ext cx="1407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</a:t>
            </a:r>
            <a:r>
              <a:rPr lang="en-US" altLang="zh-CN" sz="1400" dirty="0" smtClean="0">
                <a:solidFill>
                  <a:srgbClr val="FF0000"/>
                </a:solidFill>
              </a:rPr>
              <a:t>YTD</a:t>
            </a:r>
            <a:r>
              <a:rPr lang="zh-CN" altLang="en-US" sz="1400" dirty="0" smtClean="0">
                <a:solidFill>
                  <a:srgbClr val="FF0000"/>
                </a:solidFill>
              </a:rPr>
              <a:t>的则弹出一个提示文字，报告截止月份（取最新一期生成的报告）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33"/>
          <p:cNvSpPr txBox="1"/>
          <p:nvPr/>
        </p:nvSpPr>
        <p:spPr>
          <a:xfrm>
            <a:off x="266414" y="37280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选择时间维度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帐号管理-报表数据管理-选择时间维度.png帐号管理-报表数据管理-选择时间维度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816" y="911225"/>
            <a:ext cx="9685655" cy="5448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业务</a:t>
            </a:r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Dashboard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业务</a:t>
            </a:r>
            <a:r>
              <a:rPr lang="en-US" altLang="zh-CN" sz="1100" dirty="0" smtClean="0"/>
              <a:t>Dashboard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938719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核心指标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3"/>
            <a:ext cx="9703520" cy="1153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7" name="TextBox 26"/>
          <p:cNvSpPr txBox="1"/>
          <p:nvPr/>
        </p:nvSpPr>
        <p:spPr>
          <a:xfrm>
            <a:off x="2055729" y="2944885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OIT </a:t>
            </a:r>
            <a:r>
              <a:rPr lang="zh-CN" altLang="en-US" sz="800" b="1" dirty="0" smtClean="0">
                <a:solidFill>
                  <a:schemeClr val="tx2"/>
                </a:solidFill>
              </a:rPr>
              <a:t>指标对比</a:t>
            </a:r>
            <a:r>
              <a:rPr lang="en-US" sz="800" b="1" dirty="0" smtClean="0">
                <a:solidFill>
                  <a:schemeClr val="tx2"/>
                </a:solidFill>
              </a:rPr>
              <a:t> </a:t>
            </a:r>
            <a:endParaRPr lang="en-US" sz="800" b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98" y="2307165"/>
            <a:ext cx="710208" cy="6104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703394" y="2368009"/>
            <a:ext cx="1045354" cy="772255"/>
            <a:chOff x="2793672" y="2229898"/>
            <a:chExt cx="1045354" cy="772255"/>
          </a:xfrm>
        </p:grpSpPr>
        <p:sp>
          <p:nvSpPr>
            <p:cNvPr id="7" name="TextBox 6"/>
            <p:cNvSpPr txBox="1"/>
            <p:nvPr/>
          </p:nvSpPr>
          <p:spPr>
            <a:xfrm>
              <a:off x="2973208" y="2229898"/>
              <a:ext cx="4379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To go 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939545" y="2515561"/>
              <a:ext cx="4716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pPr algn="r"/>
              <a:r>
                <a:rPr lang="en-US" b="1" dirty="0" smtClean="0">
                  <a:solidFill>
                    <a:schemeClr val="tx2"/>
                  </a:solidFill>
                </a:rPr>
                <a:t>Funnel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93672" y="2786709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pPr algn="r"/>
              <a:r>
                <a:rPr lang="en-US" b="1" dirty="0" smtClean="0">
                  <a:solidFill>
                    <a:schemeClr val="tx2"/>
                  </a:solidFill>
                </a:rPr>
                <a:t>Trans rate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411149" y="2229898"/>
              <a:ext cx="427877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50800" dist="76200" dir="15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accent5"/>
                  </a:solidFill>
                </a:rPr>
                <a:t>87.5</a:t>
              </a:r>
              <a:endParaRPr lang="en-US" sz="800" dirty="0">
                <a:solidFill>
                  <a:schemeClr val="accent5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411149" y="2527440"/>
              <a:ext cx="427877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50800" dist="76200" dir="15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accent5"/>
                  </a:solidFill>
                </a:rPr>
                <a:t>523.2</a:t>
              </a:r>
              <a:endParaRPr lang="en-US" sz="8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411149" y="2810468"/>
              <a:ext cx="427877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50800" dist="76200" dir="15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smtClean="0">
                  <a:solidFill>
                    <a:schemeClr val="accent5"/>
                  </a:solidFill>
                </a:rPr>
                <a:t>6</a:t>
              </a:r>
              <a:endParaRPr lang="en-US" sz="800">
                <a:solidFill>
                  <a:schemeClr val="accent5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21" y="2305102"/>
            <a:ext cx="671801" cy="595664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3912508" y="2943214"/>
            <a:ext cx="934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HTA Actual</a:t>
            </a:r>
            <a:r>
              <a:rPr lang="en-US" altLang="zh-CN" sz="800" b="1" dirty="0" smtClean="0">
                <a:solidFill>
                  <a:schemeClr val="tx2"/>
                </a:solidFill>
              </a:rPr>
              <a:t>&amp;</a:t>
            </a:r>
            <a:r>
              <a:rPr lang="zh-CN" altLang="en-US" sz="800" b="1" dirty="0" smtClean="0">
                <a:solidFill>
                  <a:schemeClr val="tx2"/>
                </a:solidFill>
              </a:rPr>
              <a:t>占比</a:t>
            </a:r>
            <a:endParaRPr lang="en-US" sz="800" b="1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935687" y="2305102"/>
            <a:ext cx="1568612" cy="925283"/>
            <a:chOff x="7534119" y="2302448"/>
            <a:chExt cx="1568612" cy="925283"/>
          </a:xfrm>
        </p:grpSpPr>
        <p:sp>
          <p:nvSpPr>
            <p:cNvPr id="78" name="TextBox 77"/>
            <p:cNvSpPr txBox="1"/>
            <p:nvPr/>
          </p:nvSpPr>
          <p:spPr bwMode="auto">
            <a:xfrm>
              <a:off x="7535928" y="2885033"/>
              <a:ext cx="89479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r>
                <a:rPr lang="en-US" altLang="zh-CN" dirty="0"/>
                <a:t>FCST</a:t>
              </a:r>
              <a:r>
                <a:rPr lang="zh-CN" altLang="en-US" dirty="0"/>
                <a:t>准确率分析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4119" y="2302448"/>
              <a:ext cx="971961" cy="562010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7555805" y="3073843"/>
              <a:ext cx="154692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 smtClean="0"/>
                <a:t>过去</a:t>
              </a:r>
              <a:r>
                <a:rPr lang="en-US" altLang="zh-CN" sz="400" dirty="0" smtClean="0"/>
                <a:t>12</a:t>
              </a:r>
              <a:r>
                <a:rPr lang="zh-CN" altLang="en-US" sz="400" dirty="0" smtClean="0"/>
                <a:t>个月的</a:t>
              </a:r>
              <a:r>
                <a:rPr lang="en-US" altLang="zh-CN" sz="400" dirty="0" smtClean="0"/>
                <a:t>FCST</a:t>
              </a:r>
              <a:r>
                <a:rPr lang="zh-CN" altLang="en-US" sz="400" dirty="0" smtClean="0"/>
                <a:t>预测准确率</a:t>
              </a:r>
              <a:endParaRPr lang="en-US" sz="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22607" y="2306773"/>
            <a:ext cx="2570285" cy="853556"/>
            <a:chOff x="4967685" y="2305102"/>
            <a:chExt cx="2570285" cy="853556"/>
          </a:xfrm>
        </p:grpSpPr>
        <p:sp>
          <p:nvSpPr>
            <p:cNvPr id="61" name="TextBox 60"/>
            <p:cNvSpPr txBox="1"/>
            <p:nvPr/>
          </p:nvSpPr>
          <p:spPr>
            <a:xfrm>
              <a:off x="4967685" y="2939583"/>
              <a:ext cx="8899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tx2"/>
                  </a:solidFill>
                </a:rPr>
                <a:t>Sales </a:t>
              </a:r>
              <a:r>
                <a:rPr lang="zh-CN" altLang="en-US" sz="800" b="1" dirty="0" smtClean="0">
                  <a:solidFill>
                    <a:schemeClr val="tx2"/>
                  </a:solidFill>
                </a:rPr>
                <a:t> 指标对比</a:t>
              </a:r>
              <a:endParaRPr lang="en-US" sz="800" b="1" dirty="0">
                <a:solidFill>
                  <a:schemeClr val="tx2"/>
                </a:solidFill>
              </a:endParaRP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759" y="2307165"/>
              <a:ext cx="710208" cy="610460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5651088" y="2411328"/>
              <a:ext cx="4379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To go 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702384" y="2696991"/>
              <a:ext cx="38664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pPr algn="r"/>
              <a:r>
                <a:rPr lang="en-US" altLang="zh-CN" b="1" dirty="0" smtClean="0">
                  <a:solidFill>
                    <a:schemeClr val="tx2"/>
                  </a:solidFill>
                </a:rPr>
                <a:t>OOH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89029" y="2411328"/>
              <a:ext cx="427877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50800" dist="76200" dir="15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accent5"/>
                  </a:solidFill>
                </a:rPr>
                <a:t>87.5</a:t>
              </a:r>
              <a:endParaRPr lang="en-US" sz="800" dirty="0">
                <a:solidFill>
                  <a:schemeClr val="accent5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089029" y="2708870"/>
              <a:ext cx="427877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50800" dist="76200" dir="15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accent5"/>
                  </a:solidFill>
                </a:rPr>
                <a:t>523.2</a:t>
              </a:r>
              <a:endParaRPr lang="en-US" sz="800" dirty="0">
                <a:solidFill>
                  <a:schemeClr val="accent5"/>
                </a:solidFill>
              </a:endParaRPr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2" y="2305102"/>
              <a:ext cx="671801" cy="595664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6603099" y="2943214"/>
              <a:ext cx="9348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tx2"/>
                  </a:solidFill>
                </a:rPr>
                <a:t>HTA Actual</a:t>
              </a:r>
              <a:r>
                <a:rPr lang="en-US" altLang="zh-CN" sz="800" b="1" dirty="0" smtClean="0">
                  <a:solidFill>
                    <a:schemeClr val="tx2"/>
                  </a:solidFill>
                </a:rPr>
                <a:t>&amp;</a:t>
              </a:r>
              <a:r>
                <a:rPr lang="zh-CN" altLang="en-US" sz="800" b="1" dirty="0" smtClean="0">
                  <a:solidFill>
                    <a:schemeClr val="tx2"/>
                  </a:solidFill>
                </a:rPr>
                <a:t>占比</a:t>
              </a:r>
              <a:endParaRPr lang="en-US" sz="800" b="1" dirty="0">
                <a:solidFill>
                  <a:schemeClr val="tx2"/>
                </a:solidFill>
              </a:endParaRPr>
            </a:p>
          </p:txBody>
        </p:sp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3725" y="2321305"/>
            <a:ext cx="913375" cy="75471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190" y="2326998"/>
            <a:ext cx="913375" cy="75471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3684" y="2310866"/>
            <a:ext cx="913375" cy="754714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8843224" y="305260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>
                <a:solidFill>
                  <a:schemeClr val="tx2"/>
                </a:solidFill>
              </a:rPr>
              <a:t>区域覆盖率</a:t>
            </a:r>
            <a:endParaRPr lang="en-US" sz="800" b="1" dirty="0">
              <a:solidFill>
                <a:schemeClr val="tx2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779394" y="304535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>
                <a:solidFill>
                  <a:schemeClr val="tx2"/>
                </a:solidFill>
              </a:rPr>
              <a:t>区域渗透率</a:t>
            </a:r>
            <a:endParaRPr lang="en-US" sz="800" b="1" dirty="0">
              <a:solidFill>
                <a:schemeClr val="tx2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701055" y="3038094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smtClean="0">
                <a:solidFill>
                  <a:schemeClr val="tx2"/>
                </a:solidFill>
              </a:rPr>
              <a:t>区域赢单率</a:t>
            </a:r>
            <a:endParaRPr lang="en-US" sz="800" b="1" dirty="0">
              <a:solidFill>
                <a:schemeClr val="tx2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835436" y="3602025"/>
            <a:ext cx="3189349" cy="2740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0" name="TextBox 109"/>
          <p:cNvSpPr txBox="1"/>
          <p:nvPr/>
        </p:nvSpPr>
        <p:spPr bwMode="auto">
          <a:xfrm>
            <a:off x="1858864" y="3191901"/>
            <a:ext cx="656590" cy="3649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区域表现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94757" y="3575417"/>
            <a:ext cx="3189349" cy="2740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2" name="TextBox 111"/>
          <p:cNvSpPr txBox="1"/>
          <p:nvPr/>
        </p:nvSpPr>
        <p:spPr bwMode="auto">
          <a:xfrm>
            <a:off x="5118185" y="3165293"/>
            <a:ext cx="656590" cy="3649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产品表现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354078" y="3556873"/>
            <a:ext cx="3189349" cy="2740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4" name="TextBox 113"/>
          <p:cNvSpPr txBox="1"/>
          <p:nvPr/>
        </p:nvSpPr>
        <p:spPr bwMode="auto">
          <a:xfrm>
            <a:off x="8377506" y="3146749"/>
            <a:ext cx="1220847" cy="3649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区域临床应用表现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74532" y="3615037"/>
            <a:ext cx="32239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Zone.     </a:t>
            </a:r>
            <a:r>
              <a:rPr lang="zh-CN" altLang="en-US" sz="700" dirty="0" smtClean="0"/>
              <a:t>                  </a:t>
            </a:r>
            <a:r>
              <a:rPr lang="en-US" sz="700" dirty="0" smtClean="0"/>
              <a:t> </a:t>
            </a:r>
            <a:r>
              <a:rPr lang="en-US" altLang="zh-CN" sz="700" dirty="0" smtClean="0"/>
              <a:t>OIT</a:t>
            </a:r>
            <a:r>
              <a:rPr lang="zh-CN" altLang="en-US" sz="700" dirty="0" smtClean="0"/>
              <a:t>                 </a:t>
            </a:r>
            <a:r>
              <a:rPr lang="en-US" sz="700" dirty="0" smtClean="0"/>
              <a:t>Trans rate             </a:t>
            </a:r>
            <a:r>
              <a:rPr lang="en-US" altLang="zh-CN" sz="700" dirty="0" smtClean="0"/>
              <a:t>Sales                     </a:t>
            </a:r>
            <a:r>
              <a:rPr lang="en-US" sz="700" dirty="0" smtClean="0"/>
              <a:t>Weight.    Rank  </a:t>
            </a:r>
            <a:endParaRPr lang="en-US" sz="700" dirty="0"/>
          </a:p>
        </p:txBody>
      </p:sp>
      <p:sp>
        <p:nvSpPr>
          <p:cNvPr id="37" name="Rectangle 36"/>
          <p:cNvSpPr/>
          <p:nvPr/>
        </p:nvSpPr>
        <p:spPr>
          <a:xfrm>
            <a:off x="3157337" y="3977197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6" name="Rectangle 85"/>
          <p:cNvSpPr/>
          <p:nvPr/>
        </p:nvSpPr>
        <p:spPr>
          <a:xfrm>
            <a:off x="3157337" y="4144672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7" name="Rectangle 86"/>
          <p:cNvSpPr/>
          <p:nvPr/>
        </p:nvSpPr>
        <p:spPr>
          <a:xfrm>
            <a:off x="3157337" y="4312147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8" name="Rectangle 87"/>
          <p:cNvSpPr/>
          <p:nvPr/>
        </p:nvSpPr>
        <p:spPr>
          <a:xfrm>
            <a:off x="3157337" y="4479622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9" name="Rectangle 88"/>
          <p:cNvSpPr/>
          <p:nvPr/>
        </p:nvSpPr>
        <p:spPr>
          <a:xfrm>
            <a:off x="3157337" y="4647097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99" name="Rectangle 98"/>
          <p:cNvSpPr/>
          <p:nvPr/>
        </p:nvSpPr>
        <p:spPr>
          <a:xfrm>
            <a:off x="3157337" y="481457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2"/>
          <a:stretch>
            <a:fillRect/>
          </a:stretch>
        </p:blipFill>
        <p:spPr>
          <a:xfrm>
            <a:off x="8394001" y="3891262"/>
            <a:ext cx="1462574" cy="859657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2"/>
          <a:stretch>
            <a:fillRect/>
          </a:stretch>
        </p:blipFill>
        <p:spPr>
          <a:xfrm>
            <a:off x="10017419" y="3872825"/>
            <a:ext cx="1462574" cy="859657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2"/>
          <a:stretch>
            <a:fillRect/>
          </a:stretch>
        </p:blipFill>
        <p:spPr>
          <a:xfrm>
            <a:off x="8403766" y="4974428"/>
            <a:ext cx="1462574" cy="859657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2"/>
          <a:stretch>
            <a:fillRect/>
          </a:stretch>
        </p:blipFill>
        <p:spPr>
          <a:xfrm>
            <a:off x="10015544" y="4974428"/>
            <a:ext cx="1462574" cy="8596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52143" y="3627493"/>
            <a:ext cx="16321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/>
              <a:t>By </a:t>
            </a:r>
            <a:r>
              <a:rPr lang="zh-CN" altLang="en-US" sz="800" dirty="0" smtClean="0"/>
              <a:t>区域 </a:t>
            </a:r>
            <a:r>
              <a:rPr lang="en-US" altLang="zh-CN" sz="800" dirty="0" smtClean="0"/>
              <a:t>CV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OIT&amp;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目标完成率</a:t>
            </a:r>
            <a:endParaRPr lang="en-US" sz="800" dirty="0"/>
          </a:p>
        </p:txBody>
      </p:sp>
      <p:sp>
        <p:nvSpPr>
          <p:cNvPr id="156" name="TextBox 155"/>
          <p:cNvSpPr txBox="1"/>
          <p:nvPr/>
        </p:nvSpPr>
        <p:spPr>
          <a:xfrm>
            <a:off x="10008195" y="3615037"/>
            <a:ext cx="16097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/>
              <a:t>By </a:t>
            </a:r>
            <a:r>
              <a:rPr lang="zh-CN" altLang="en-US" sz="800" dirty="0" smtClean="0"/>
              <a:t>区域 </a:t>
            </a:r>
            <a:r>
              <a:rPr lang="en-US" altLang="zh-CN" sz="800" dirty="0" smtClean="0"/>
              <a:t>GI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OIT&amp;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目标完成率</a:t>
            </a:r>
            <a:endParaRPr lang="en-US" sz="800" dirty="0"/>
          </a:p>
        </p:txBody>
      </p:sp>
      <p:sp>
        <p:nvSpPr>
          <p:cNvPr id="157" name="TextBox 156"/>
          <p:cNvSpPr txBox="1"/>
          <p:nvPr/>
        </p:nvSpPr>
        <p:spPr>
          <a:xfrm>
            <a:off x="8352143" y="4769383"/>
            <a:ext cx="1729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/>
              <a:t>By </a:t>
            </a:r>
            <a:r>
              <a:rPr lang="zh-CN" altLang="en-US" sz="800" dirty="0" smtClean="0"/>
              <a:t>区域 </a:t>
            </a:r>
            <a:r>
              <a:rPr lang="en-US" altLang="zh-CN" sz="800" dirty="0" smtClean="0"/>
              <a:t>WHC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OIT&amp;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目标完成率</a:t>
            </a:r>
            <a:endParaRPr lang="en-US" sz="800" dirty="0"/>
          </a:p>
        </p:txBody>
      </p:sp>
      <p:sp>
        <p:nvSpPr>
          <p:cNvPr id="158" name="TextBox 157"/>
          <p:cNvSpPr txBox="1"/>
          <p:nvPr/>
        </p:nvSpPr>
        <p:spPr>
          <a:xfrm>
            <a:off x="10008195" y="4756927"/>
            <a:ext cx="1694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/>
              <a:t>By </a:t>
            </a:r>
            <a:r>
              <a:rPr lang="zh-CN" altLang="en-US" sz="800" dirty="0" smtClean="0"/>
              <a:t>区域 </a:t>
            </a:r>
            <a:r>
              <a:rPr lang="en-US" altLang="zh-CN" sz="800" dirty="0" smtClean="0"/>
              <a:t>POC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OIT&amp;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目标完成率</a:t>
            </a:r>
            <a:endParaRPr lang="en-US" sz="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3617" y="3801141"/>
            <a:ext cx="1121417" cy="115325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2282" y="3810791"/>
            <a:ext cx="843389" cy="1206875"/>
          </a:xfrm>
          <a:prstGeom prst="rect">
            <a:avLst/>
          </a:prstGeom>
        </p:spPr>
      </p:pic>
      <p:sp>
        <p:nvSpPr>
          <p:cNvPr id="160" name="Rectangle 159"/>
          <p:cNvSpPr/>
          <p:nvPr/>
        </p:nvSpPr>
        <p:spPr>
          <a:xfrm>
            <a:off x="4366047" y="397625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1" name="Rectangle 160"/>
          <p:cNvSpPr/>
          <p:nvPr/>
        </p:nvSpPr>
        <p:spPr>
          <a:xfrm>
            <a:off x="4366047" y="4143726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2" name="Rectangle 161"/>
          <p:cNvSpPr/>
          <p:nvPr/>
        </p:nvSpPr>
        <p:spPr>
          <a:xfrm>
            <a:off x="4366047" y="431120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3" name="Rectangle 162"/>
          <p:cNvSpPr/>
          <p:nvPr/>
        </p:nvSpPr>
        <p:spPr>
          <a:xfrm>
            <a:off x="4366047" y="4478676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4" name="Rectangle 163"/>
          <p:cNvSpPr/>
          <p:nvPr/>
        </p:nvSpPr>
        <p:spPr>
          <a:xfrm>
            <a:off x="4366047" y="464615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5" name="Rectangle 164"/>
          <p:cNvSpPr/>
          <p:nvPr/>
        </p:nvSpPr>
        <p:spPr>
          <a:xfrm>
            <a:off x="4366047" y="4813625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6" name="Rectangle 165"/>
          <p:cNvSpPr/>
          <p:nvPr/>
        </p:nvSpPr>
        <p:spPr>
          <a:xfrm>
            <a:off x="4702919" y="397625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7" name="Rectangle 166"/>
          <p:cNvSpPr/>
          <p:nvPr/>
        </p:nvSpPr>
        <p:spPr>
          <a:xfrm>
            <a:off x="4702919" y="4143726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8" name="Rectangle 167"/>
          <p:cNvSpPr/>
          <p:nvPr/>
        </p:nvSpPr>
        <p:spPr>
          <a:xfrm>
            <a:off x="4702919" y="431120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9" name="Rectangle 168"/>
          <p:cNvSpPr/>
          <p:nvPr/>
        </p:nvSpPr>
        <p:spPr>
          <a:xfrm>
            <a:off x="4702919" y="4478676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0" name="Rectangle 169"/>
          <p:cNvSpPr/>
          <p:nvPr/>
        </p:nvSpPr>
        <p:spPr>
          <a:xfrm>
            <a:off x="4702919" y="464615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1" name="Rectangle 170"/>
          <p:cNvSpPr/>
          <p:nvPr/>
        </p:nvSpPr>
        <p:spPr>
          <a:xfrm>
            <a:off x="4702919" y="4813625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3618" y="5041215"/>
            <a:ext cx="1428354" cy="122018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40" y="3810791"/>
            <a:ext cx="1337659" cy="1028132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19" y="3811249"/>
            <a:ext cx="1298506" cy="1028132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5198897" y="3581957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OIT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Value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&amp;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Unit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完成率与同比增长率气泡图</a:t>
            </a:r>
            <a:r>
              <a:rPr lang="en-US" sz="800" b="1" dirty="0" smtClean="0">
                <a:solidFill>
                  <a:schemeClr val="tx2"/>
                </a:solidFill>
              </a:rPr>
              <a:t> </a:t>
            </a:r>
            <a:endParaRPr lang="en-US" sz="800" b="1" dirty="0">
              <a:solidFill>
                <a:schemeClr val="tx2"/>
              </a:solidFill>
            </a:endParaRPr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711" y="5173908"/>
            <a:ext cx="1337659" cy="1028132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90" y="5174366"/>
            <a:ext cx="1298506" cy="1028132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>
          <a:xfrm>
            <a:off x="5181951" y="4942421"/>
            <a:ext cx="23022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 smtClean="0">
                <a:solidFill>
                  <a:schemeClr val="tx2"/>
                </a:solidFill>
              </a:rPr>
              <a:t>Sales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Value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&amp;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Unit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完成率与同比增长率气泡图</a:t>
            </a:r>
            <a:r>
              <a:rPr lang="en-US" sz="800" b="1" dirty="0" smtClean="0">
                <a:solidFill>
                  <a:schemeClr val="tx2"/>
                </a:solidFill>
              </a:rPr>
              <a:t> </a:t>
            </a:r>
            <a:endParaRPr lang="en-US" sz="800" b="1" dirty="0">
              <a:solidFill>
                <a:schemeClr val="tx2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6141681" y="4321090"/>
            <a:ext cx="710208" cy="411392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24877" y="4386171"/>
            <a:ext cx="1519968" cy="58477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横轴为</a:t>
            </a:r>
            <a:r>
              <a:rPr lang="en-US" altLang="zh-CN" sz="800" dirty="0" smtClean="0"/>
              <a:t>YTD vs. target%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纵轴为</a:t>
            </a:r>
            <a:r>
              <a:rPr lang="en-US" altLang="zh-CN" sz="800" dirty="0" smtClean="0"/>
              <a:t>vs.2018%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气泡大小为</a:t>
            </a:r>
            <a:r>
              <a:rPr lang="en-US" altLang="zh-CN" sz="800" dirty="0" smtClean="0"/>
              <a:t>funnel</a:t>
            </a:r>
            <a:r>
              <a:rPr lang="zh-CN" altLang="en-US" sz="800" dirty="0" smtClean="0"/>
              <a:t>数值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800" dirty="0" smtClean="0"/>
              <a:t>Trans rate </a:t>
            </a:r>
            <a:r>
              <a:rPr lang="zh-CN" altLang="en-US" sz="800" dirty="0" smtClean="0"/>
              <a:t>以气泡颜色标识</a:t>
            </a:r>
            <a:endParaRPr lang="en-US" sz="800" dirty="0"/>
          </a:p>
        </p:txBody>
      </p:sp>
      <p:cxnSp>
        <p:nvCxnSpPr>
          <p:cNvPr id="180" name="Straight Connector 179"/>
          <p:cNvCxnSpPr>
            <a:endCxn id="161" idx="1"/>
          </p:cNvCxnSpPr>
          <p:nvPr/>
        </p:nvCxnSpPr>
        <p:spPr>
          <a:xfrm flipV="1">
            <a:off x="3743894" y="4190620"/>
            <a:ext cx="622153" cy="34459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2319317" y="4296108"/>
            <a:ext cx="2282540" cy="58477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800" dirty="0" smtClean="0"/>
              <a:t>Weight</a:t>
            </a:r>
            <a:r>
              <a:rPr lang="zh-CN" altLang="en-US" sz="800" dirty="0" smtClean="0"/>
              <a:t>代表</a:t>
            </a:r>
            <a:r>
              <a:rPr lang="en-US" altLang="zh-CN" sz="800" dirty="0" smtClean="0"/>
              <a:t>OIT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+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Gap</a:t>
            </a:r>
            <a:r>
              <a:rPr lang="zh-CN" altLang="en-US" sz="800" dirty="0" smtClean="0"/>
              <a:t>占总体</a:t>
            </a:r>
            <a:r>
              <a:rPr lang="en-US" altLang="zh-CN" sz="800" dirty="0" smtClean="0"/>
              <a:t>Gap</a:t>
            </a:r>
            <a:r>
              <a:rPr lang="zh-CN" altLang="en-US" sz="800" dirty="0" smtClean="0"/>
              <a:t>的比率值，展示哪个区域的完成状况对总体的影响大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800" dirty="0" smtClean="0"/>
              <a:t>Rank</a:t>
            </a:r>
            <a:r>
              <a:rPr lang="zh-CN" altLang="en-US" sz="800" dirty="0" smtClean="0"/>
              <a:t>以</a:t>
            </a:r>
            <a:r>
              <a:rPr lang="en-US" altLang="zh-CN" sz="800" dirty="0"/>
              <a:t>O</a:t>
            </a:r>
            <a:r>
              <a:rPr lang="en-US" altLang="zh-CN" sz="800" dirty="0" smtClean="0"/>
              <a:t>IT</a:t>
            </a:r>
            <a:r>
              <a:rPr lang="zh-CN" altLang="en-US" sz="800" dirty="0" smtClean="0"/>
              <a:t>和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的完成率排名</a:t>
            </a:r>
            <a:endParaRPr lang="en-US" sz="800" dirty="0"/>
          </a:p>
        </p:txBody>
      </p:sp>
      <p:cxnSp>
        <p:nvCxnSpPr>
          <p:cNvPr id="182" name="Straight Connector 181"/>
          <p:cNvCxnSpPr>
            <a:endCxn id="183" idx="0"/>
          </p:cNvCxnSpPr>
          <p:nvPr/>
        </p:nvCxnSpPr>
        <p:spPr>
          <a:xfrm flipH="1">
            <a:off x="2860598" y="5428185"/>
            <a:ext cx="310831" cy="23836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2256171" y="5666549"/>
            <a:ext cx="1208854" cy="70788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改表格展示在各个区域中</a:t>
            </a:r>
            <a:r>
              <a:rPr lang="en-US" altLang="zh-CN" sz="800" dirty="0" smtClean="0"/>
              <a:t>YTD</a:t>
            </a:r>
            <a:r>
              <a:rPr lang="zh-CN" altLang="en-US" sz="800" dirty="0" smtClean="0"/>
              <a:t> 目标完成与去年同比增长情况达标与未达标的小区域个数</a:t>
            </a:r>
            <a:endParaRPr lang="en-US" sz="8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3905" y="5091354"/>
            <a:ext cx="1406872" cy="1138186"/>
          </a:xfrm>
          <a:prstGeom prst="rect">
            <a:avLst/>
          </a:prstGeom>
        </p:spPr>
      </p:pic>
      <p:cxnSp>
        <p:nvCxnSpPr>
          <p:cNvPr id="184" name="Straight Connector 183"/>
          <p:cNvCxnSpPr/>
          <p:nvPr/>
        </p:nvCxnSpPr>
        <p:spPr>
          <a:xfrm flipH="1">
            <a:off x="4174164" y="5436112"/>
            <a:ext cx="310831" cy="23836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3569737" y="5674476"/>
            <a:ext cx="1208854" cy="46166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改表格展示目标完成、同比增长</a:t>
            </a:r>
            <a:r>
              <a:rPr lang="en-US" altLang="zh-CN" sz="800" dirty="0" smtClean="0"/>
              <a:t>Top5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金额</a:t>
            </a:r>
            <a:r>
              <a:rPr lang="en-US" altLang="zh-CN" sz="800" dirty="0" smtClean="0"/>
              <a:t>Top5 funnel list</a:t>
            </a:r>
            <a:endParaRPr lang="en-US" sz="800" dirty="0"/>
          </a:p>
        </p:txBody>
      </p:sp>
      <p:cxnSp>
        <p:nvCxnSpPr>
          <p:cNvPr id="186" name="Straight Connector 185"/>
          <p:cNvCxnSpPr/>
          <p:nvPr/>
        </p:nvCxnSpPr>
        <p:spPr>
          <a:xfrm>
            <a:off x="9223489" y="5137563"/>
            <a:ext cx="710208" cy="411392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10006685" y="5202644"/>
            <a:ext cx="1635384" cy="33855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各个区域为雷达图的节点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显示</a:t>
            </a:r>
            <a:r>
              <a:rPr lang="en-US" altLang="zh-CN" sz="800" dirty="0" smtClean="0"/>
              <a:t>OIT</a:t>
            </a:r>
            <a:r>
              <a:rPr lang="zh-CN" altLang="en-US" sz="800" dirty="0" smtClean="0"/>
              <a:t>与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的目标完成率</a:t>
            </a:r>
            <a:endParaRPr lang="en-US" sz="800" dirty="0"/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3278370" y="2102048"/>
            <a:ext cx="444622" cy="28427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3666259" y="1823945"/>
            <a:ext cx="5371983" cy="33855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以业务指标为核心，</a:t>
            </a:r>
            <a:r>
              <a:rPr lang="en-US" altLang="zh-CN" sz="800" dirty="0" smtClean="0"/>
              <a:t>Funnel-</a:t>
            </a:r>
            <a:r>
              <a:rPr lang="en-US" altLang="zh-CN" sz="800" dirty="0"/>
              <a:t>&gt;OIT-&gt;OOH-&gt;sales 4</a:t>
            </a:r>
            <a:r>
              <a:rPr lang="zh-CN" altLang="en-US" sz="800" dirty="0"/>
              <a:t>个阶段的进度</a:t>
            </a:r>
            <a:r>
              <a:rPr lang="zh-CN" altLang="en-US" sz="800" dirty="0" smtClean="0"/>
              <a:t>展示，同时展示</a:t>
            </a:r>
            <a:r>
              <a:rPr lang="en-US" altLang="zh-CN" sz="800" dirty="0" smtClean="0"/>
              <a:t>FCST</a:t>
            </a:r>
            <a:r>
              <a:rPr lang="zh-CN" altLang="en-US" sz="800" dirty="0" smtClean="0"/>
              <a:t>准确率、</a:t>
            </a:r>
            <a:r>
              <a:rPr lang="en-US" altLang="zh-CN" sz="800" dirty="0" smtClean="0"/>
              <a:t>HTA</a:t>
            </a:r>
            <a:r>
              <a:rPr lang="zh-CN" altLang="en-US" sz="800" dirty="0" smtClean="0"/>
              <a:t>占比以及三率指标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三率分析以小区为单位，以颜色标识三率的高低水平</a:t>
            </a:r>
            <a:endParaRPr lang="en-US" sz="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10493050" y="2113283"/>
            <a:ext cx="444622" cy="28427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018720" y="2489831"/>
            <a:ext cx="1612942" cy="21544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可以浏览</a:t>
            </a:r>
            <a:r>
              <a:rPr lang="zh-CN" altLang="en-US" sz="800" smtClean="0"/>
              <a:t>或者添加报表分析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11" name="Picture 10" descr="/Users/apple/Desktop/10.17飞利浦超声后台报告系统/5.14/5.14报表系统效果图/报表管理管理-业务Dashboard.png报表管理管理-业务Dashboar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44731" y="0"/>
            <a:ext cx="4153535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4" name="Straight Connector 3"/>
          <p:cNvCxnSpPr/>
          <p:nvPr/>
        </p:nvCxnSpPr>
        <p:spPr>
          <a:xfrm flipH="1">
            <a:off x="6544310" y="606425"/>
            <a:ext cx="370840" cy="32385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51864" y="426140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标注一下报告时间维度，如：</a:t>
            </a:r>
            <a:r>
              <a:rPr lang="en-US" altLang="zh-CN" sz="1400" dirty="0" smtClean="0">
                <a:solidFill>
                  <a:srgbClr val="FF0000"/>
                </a:solidFill>
              </a:rPr>
              <a:t>Q1</a:t>
            </a:r>
            <a:r>
              <a:rPr lang="zh-CN" altLang="en-US" sz="1400" dirty="0" smtClean="0">
                <a:solidFill>
                  <a:srgbClr val="FF0000"/>
                </a:solidFill>
              </a:rPr>
              <a:t>季报，</a:t>
            </a:r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月月报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销售业绩看板</a:t>
            </a:r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-by 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区域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1391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销售业绩看板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区域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938719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区域</a:t>
            </a: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2"/>
            <a:ext cx="9703520" cy="40634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52" y="2504480"/>
            <a:ext cx="4448904" cy="17765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957" y="2454881"/>
            <a:ext cx="3991301" cy="1777143"/>
          </a:xfrm>
          <a:prstGeom prst="rect">
            <a:avLst/>
          </a:prstGeom>
        </p:spPr>
      </p:pic>
      <p:sp>
        <p:nvSpPr>
          <p:cNvPr id="35" name="Left Bracket 34"/>
          <p:cNvSpPr/>
          <p:nvPr/>
        </p:nvSpPr>
        <p:spPr>
          <a:xfrm rot="5400000">
            <a:off x="4256767" y="555137"/>
            <a:ext cx="203114" cy="3633072"/>
          </a:xfrm>
          <a:prstGeom prst="leftBracket">
            <a:avLst>
              <a:gd name="adj" fmla="val 557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124721" y="2157497"/>
            <a:ext cx="396759" cy="219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OIT</a:t>
            </a:r>
            <a:endParaRPr lang="en-US" sz="1200" dirty="0"/>
          </a:p>
        </p:txBody>
      </p:sp>
      <p:sp>
        <p:nvSpPr>
          <p:cNvPr id="87" name="Left Bracket 86"/>
          <p:cNvSpPr/>
          <p:nvPr/>
        </p:nvSpPr>
        <p:spPr>
          <a:xfrm rot="5400000">
            <a:off x="8594526" y="739664"/>
            <a:ext cx="209967" cy="3270869"/>
          </a:xfrm>
          <a:prstGeom prst="leftBracket">
            <a:avLst>
              <a:gd name="adj" fmla="val 557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8647008" y="2157497"/>
            <a:ext cx="531549" cy="219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Sales </a:t>
            </a:r>
            <a:endParaRPr lang="en-US" sz="1200" dirty="0"/>
          </a:p>
        </p:txBody>
      </p:sp>
      <p:pic>
        <p:nvPicPr>
          <p:cNvPr id="37" name="Picture 36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2694333"/>
            <a:ext cx="633165" cy="181934"/>
          </a:xfrm>
          <a:prstGeom prst="rect">
            <a:avLst/>
          </a:prstGeom>
        </p:spPr>
      </p:pic>
      <p:sp>
        <p:nvSpPr>
          <p:cNvPr id="96" name="Text Box 19"/>
          <p:cNvSpPr txBox="1">
            <a:spLocks noChangeArrowheads="1"/>
          </p:cNvSpPr>
          <p:nvPr/>
        </p:nvSpPr>
        <p:spPr bwMode="auto">
          <a:xfrm>
            <a:off x="10466135" y="2492199"/>
            <a:ext cx="780825" cy="13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400" b="1" smtClean="0">
                <a:latin typeface="Arial Unicode MS" panose="020B0604020202020204" charset="-122"/>
                <a:ea typeface="Arial Unicode MS" panose="020B0604020202020204" charset="-122"/>
              </a:rPr>
              <a:t>FCST Accuracy%</a:t>
            </a:r>
            <a:endParaRPr lang="zh-CN" altLang="en-US" sz="400" b="1" dirty="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97" name="Picture 96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2943038"/>
            <a:ext cx="633165" cy="181934"/>
          </a:xfrm>
          <a:prstGeom prst="rect">
            <a:avLst/>
          </a:prstGeom>
        </p:spPr>
      </p:pic>
      <p:pic>
        <p:nvPicPr>
          <p:cNvPr id="98" name="Picture 97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3191743"/>
            <a:ext cx="633165" cy="181934"/>
          </a:xfrm>
          <a:prstGeom prst="rect">
            <a:avLst/>
          </a:prstGeom>
        </p:spPr>
      </p:pic>
      <p:pic>
        <p:nvPicPr>
          <p:cNvPr id="99" name="Picture 98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3440448"/>
            <a:ext cx="633165" cy="181934"/>
          </a:xfrm>
          <a:prstGeom prst="rect">
            <a:avLst/>
          </a:prstGeom>
        </p:spPr>
      </p:pic>
      <p:pic>
        <p:nvPicPr>
          <p:cNvPr id="100" name="Picture 99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3689152"/>
            <a:ext cx="633165" cy="181934"/>
          </a:xfrm>
          <a:prstGeom prst="rect">
            <a:avLst/>
          </a:prstGeom>
        </p:spPr>
      </p:pic>
      <p:pic>
        <p:nvPicPr>
          <p:cNvPr id="116" name="Picture 11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3937859"/>
            <a:ext cx="633165" cy="1819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4928" y="4587145"/>
            <a:ext cx="3174032" cy="14827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4285" y="4539119"/>
            <a:ext cx="3671900" cy="1548100"/>
          </a:xfrm>
          <a:prstGeom prst="rect">
            <a:avLst/>
          </a:prstGeom>
        </p:spPr>
      </p:pic>
      <p:pic>
        <p:nvPicPr>
          <p:cNvPr id="118" name="Picture 117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4649766"/>
            <a:ext cx="633165" cy="181934"/>
          </a:xfrm>
          <a:prstGeom prst="rect">
            <a:avLst/>
          </a:prstGeom>
        </p:spPr>
      </p:pic>
      <p:sp>
        <p:nvSpPr>
          <p:cNvPr id="119" name="Text Box 19"/>
          <p:cNvSpPr txBox="1">
            <a:spLocks noChangeArrowheads="1"/>
          </p:cNvSpPr>
          <p:nvPr/>
        </p:nvSpPr>
        <p:spPr bwMode="auto">
          <a:xfrm>
            <a:off x="9065957" y="4447632"/>
            <a:ext cx="780825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400" b="1" dirty="0" smtClean="0">
                <a:latin typeface="Arial Unicode MS" panose="020B0604020202020204" charset="-122"/>
                <a:ea typeface="Arial Unicode MS" panose="020B0604020202020204" charset="-122"/>
              </a:rPr>
              <a:t>Market Share Trend</a:t>
            </a:r>
            <a:endParaRPr lang="zh-CN" altLang="en-US" sz="400" b="1" dirty="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120" name="Picture 119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4898471"/>
            <a:ext cx="633165" cy="181934"/>
          </a:xfrm>
          <a:prstGeom prst="rect">
            <a:avLst/>
          </a:prstGeom>
        </p:spPr>
      </p:pic>
      <p:pic>
        <p:nvPicPr>
          <p:cNvPr id="127" name="Picture 126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5147176"/>
            <a:ext cx="633165" cy="181934"/>
          </a:xfrm>
          <a:prstGeom prst="rect">
            <a:avLst/>
          </a:prstGeom>
        </p:spPr>
      </p:pic>
      <p:pic>
        <p:nvPicPr>
          <p:cNvPr id="128" name="Picture 127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5395881"/>
            <a:ext cx="633165" cy="181934"/>
          </a:xfrm>
          <a:prstGeom prst="rect">
            <a:avLst/>
          </a:prstGeom>
        </p:spPr>
      </p:pic>
      <p:pic>
        <p:nvPicPr>
          <p:cNvPr id="129" name="Picture 128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5644585"/>
            <a:ext cx="633165" cy="181934"/>
          </a:xfrm>
          <a:prstGeom prst="rect">
            <a:avLst/>
          </a:prstGeom>
        </p:spPr>
      </p:pic>
      <p:pic>
        <p:nvPicPr>
          <p:cNvPr id="130" name="Picture 129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5893292"/>
            <a:ext cx="633165" cy="181934"/>
          </a:xfrm>
          <a:prstGeom prst="rect">
            <a:avLst/>
          </a:prstGeom>
        </p:spPr>
      </p:pic>
      <p:sp>
        <p:nvSpPr>
          <p:cNvPr id="131" name="Left Bracket 130"/>
          <p:cNvSpPr/>
          <p:nvPr/>
        </p:nvSpPr>
        <p:spPr>
          <a:xfrm rot="5400000">
            <a:off x="3757578" y="3175764"/>
            <a:ext cx="195591" cy="2627172"/>
          </a:xfrm>
          <a:prstGeom prst="leftBracket">
            <a:avLst>
              <a:gd name="adj" fmla="val 557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625957" y="4278935"/>
            <a:ext cx="396759" cy="219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OIT</a:t>
            </a:r>
            <a:endParaRPr lang="en-US" sz="1200" dirty="0"/>
          </a:p>
        </p:txBody>
      </p:sp>
      <p:sp>
        <p:nvSpPr>
          <p:cNvPr id="133" name="Left Bracket 132"/>
          <p:cNvSpPr/>
          <p:nvPr/>
        </p:nvSpPr>
        <p:spPr>
          <a:xfrm rot="5400000">
            <a:off x="6864267" y="2942669"/>
            <a:ext cx="165830" cy="3063600"/>
          </a:xfrm>
          <a:prstGeom prst="leftBracket">
            <a:avLst>
              <a:gd name="adj" fmla="val 557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6721221" y="4278935"/>
            <a:ext cx="531549" cy="219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Sales </a:t>
            </a:r>
            <a:endParaRPr lang="en-US" sz="1200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6386990" y="3198529"/>
            <a:ext cx="710208" cy="411392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192830" y="3457406"/>
            <a:ext cx="1588897" cy="46166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页面尽量保持和原报表一致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图表突出</a:t>
            </a:r>
            <a:r>
              <a:rPr lang="en-US" altLang="zh-CN" sz="800" dirty="0" smtClean="0"/>
              <a:t>%</a:t>
            </a:r>
            <a:r>
              <a:rPr lang="zh-CN" altLang="en-US" sz="800" dirty="0" smtClean="0"/>
              <a:t>或者趋势指标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显示关键数值</a:t>
            </a:r>
            <a:endParaRPr lang="en-US" sz="800" dirty="0"/>
          </a:p>
        </p:txBody>
      </p:sp>
      <p:graphicFrame>
        <p:nvGraphicFramePr>
          <p:cNvPr id="150" name="Group 3"/>
          <p:cNvGraphicFramePr>
            <a:graphicFrameLocks noGrp="1"/>
          </p:cNvGraphicFramePr>
          <p:nvPr>
            <p:ph sz="quarter" idx="4294967295"/>
          </p:nvPr>
        </p:nvGraphicFramePr>
        <p:xfrm>
          <a:off x="10032805" y="4663831"/>
          <a:ext cx="1312868" cy="1388155"/>
        </p:xfrm>
        <a:graphic>
          <a:graphicData uri="http://schemas.openxmlformats.org/drawingml/2006/table">
            <a:tbl>
              <a:tblPr/>
              <a:tblGrid>
                <a:gridCol w="328217"/>
                <a:gridCol w="328217"/>
                <a:gridCol w="328217"/>
                <a:gridCol w="328217"/>
              </a:tblGrid>
              <a:tr h="2771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71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96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71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71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9886294" y="4280509"/>
            <a:ext cx="1736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 smtClean="0"/>
              <a:t>经销商排名（显示</a:t>
            </a:r>
            <a:r>
              <a:rPr lang="en-US" altLang="zh-CN" sz="700" dirty="0" smtClean="0"/>
              <a:t>Top5,</a:t>
            </a:r>
            <a:r>
              <a:rPr lang="zh-CN" altLang="en-US" sz="700" dirty="0" smtClean="0"/>
              <a:t>现在全部排名）</a:t>
            </a:r>
            <a:endParaRPr lang="en-US" sz="700" dirty="0"/>
          </a:p>
        </p:txBody>
      </p:sp>
      <p:sp>
        <p:nvSpPr>
          <p:cNvPr id="151" name="TextBox 150"/>
          <p:cNvSpPr txBox="1"/>
          <p:nvPr/>
        </p:nvSpPr>
        <p:spPr>
          <a:xfrm>
            <a:off x="9911838" y="4460841"/>
            <a:ext cx="46519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 smtClean="0"/>
              <a:t>OIT</a:t>
            </a:r>
            <a:r>
              <a:rPr lang="zh-CN" altLang="en-US" sz="500" dirty="0" smtClean="0"/>
              <a:t>完成率</a:t>
            </a:r>
            <a:endParaRPr lang="en-US" sz="5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0285913" y="4460837"/>
            <a:ext cx="46519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 smtClean="0"/>
              <a:t>OIT</a:t>
            </a:r>
            <a:r>
              <a:rPr lang="zh-CN" altLang="en-US" sz="500" dirty="0" smtClean="0"/>
              <a:t>增长率</a:t>
            </a:r>
            <a:endParaRPr lang="en-US" sz="500" dirty="0"/>
          </a:p>
        </p:txBody>
      </p:sp>
      <p:sp>
        <p:nvSpPr>
          <p:cNvPr id="153" name="TextBox 152"/>
          <p:cNvSpPr txBox="1"/>
          <p:nvPr/>
        </p:nvSpPr>
        <p:spPr>
          <a:xfrm>
            <a:off x="10604567" y="4460839"/>
            <a:ext cx="50847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 smtClean="0"/>
              <a:t>Sales</a:t>
            </a:r>
            <a:r>
              <a:rPr lang="zh-CN" altLang="en-US" sz="500" dirty="0" smtClean="0"/>
              <a:t>完成率</a:t>
            </a:r>
            <a:endParaRPr lang="en-US" sz="500" dirty="0"/>
          </a:p>
        </p:txBody>
      </p:sp>
      <p:sp>
        <p:nvSpPr>
          <p:cNvPr id="154" name="TextBox 153"/>
          <p:cNvSpPr txBox="1"/>
          <p:nvPr/>
        </p:nvSpPr>
        <p:spPr>
          <a:xfrm>
            <a:off x="10978642" y="4460835"/>
            <a:ext cx="5229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 smtClean="0"/>
              <a:t>Sales </a:t>
            </a:r>
            <a:r>
              <a:rPr lang="zh-CN" altLang="en-US" sz="500" dirty="0" smtClean="0"/>
              <a:t>增长率</a:t>
            </a:r>
            <a:endParaRPr lang="en-US" sz="5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区域指标表现 .png报表管理管理-区域指标表现 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23143" y="139836"/>
            <a:ext cx="4359312" cy="62934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销售业绩看板</a:t>
            </a:r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-by 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产品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1356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销售业绩看板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产品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938719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产品指标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2"/>
            <a:ext cx="9703520" cy="4229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59" y="2278725"/>
            <a:ext cx="7232716" cy="18380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792016" y="2392981"/>
            <a:ext cx="979435" cy="1628571"/>
            <a:chOff x="8697075" y="2398403"/>
            <a:chExt cx="1004489" cy="1627595"/>
          </a:xfrm>
        </p:grpSpPr>
        <p:pic>
          <p:nvPicPr>
            <p:cNvPr id="31" name="Picture 30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600538"/>
              <a:ext cx="633165" cy="181934"/>
            </a:xfrm>
            <a:prstGeom prst="rect">
              <a:avLst/>
            </a:prstGeom>
          </p:spPr>
        </p:pic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>
              <a:off x="8697075" y="2398403"/>
              <a:ext cx="1004489" cy="153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近</a:t>
              </a:r>
              <a:r>
                <a:rPr lang="en-US" altLang="zh-CN" sz="400" b="1" dirty="0">
                  <a:latin typeface="Arial Unicode MS" panose="020B0604020202020204" charset="-122"/>
                  <a:ea typeface="Arial Unicode MS" panose="020B0604020202020204" charset="-122"/>
                </a:rPr>
                <a:t>3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个月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by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地区占比趋势分析</a:t>
              </a:r>
              <a:endParaRPr lang="zh-CN" altLang="en-US" sz="400" b="1" dirty="0"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pic>
          <p:nvPicPr>
            <p:cNvPr id="33" name="Picture 32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849243"/>
              <a:ext cx="633165" cy="181934"/>
            </a:xfrm>
            <a:prstGeom prst="rect">
              <a:avLst/>
            </a:prstGeom>
          </p:spPr>
        </p:pic>
        <p:pic>
          <p:nvPicPr>
            <p:cNvPr id="35" name="Picture 34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097948"/>
              <a:ext cx="633165" cy="181934"/>
            </a:xfrm>
            <a:prstGeom prst="rect">
              <a:avLst/>
            </a:prstGeom>
          </p:spPr>
        </p:pic>
        <p:pic>
          <p:nvPicPr>
            <p:cNvPr id="36" name="Picture 35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346653"/>
              <a:ext cx="633165" cy="181934"/>
            </a:xfrm>
            <a:prstGeom prst="rect">
              <a:avLst/>
            </a:prstGeom>
          </p:spPr>
        </p:pic>
        <p:pic>
          <p:nvPicPr>
            <p:cNvPr id="37" name="Picture 36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595357"/>
              <a:ext cx="633165" cy="181934"/>
            </a:xfrm>
            <a:prstGeom prst="rect">
              <a:avLst/>
            </a:prstGeom>
          </p:spPr>
        </p:pic>
        <p:pic>
          <p:nvPicPr>
            <p:cNvPr id="38" name="Picture 37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844064"/>
              <a:ext cx="633165" cy="181934"/>
            </a:xfrm>
            <a:prstGeom prst="rect">
              <a:avLst/>
            </a:prstGeom>
          </p:spPr>
        </p:pic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59" y="4304288"/>
            <a:ext cx="7232716" cy="1838074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75070" y="4402059"/>
            <a:ext cx="909878" cy="1628570"/>
            <a:chOff x="8697076" y="2398404"/>
            <a:chExt cx="780825" cy="1627594"/>
          </a:xfrm>
        </p:grpSpPr>
        <p:pic>
          <p:nvPicPr>
            <p:cNvPr id="52" name="Picture 51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600538"/>
              <a:ext cx="633165" cy="181934"/>
            </a:xfrm>
            <a:prstGeom prst="rect">
              <a:avLst/>
            </a:prstGeom>
          </p:spPr>
        </p:pic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8697076" y="2398404"/>
              <a:ext cx="780825" cy="153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近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6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个月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OIT/Sales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趋势分析</a:t>
              </a:r>
              <a:endParaRPr lang="zh-CN" altLang="en-US" sz="400" b="1" dirty="0"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pic>
          <p:nvPicPr>
            <p:cNvPr id="54" name="Picture 53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849243"/>
              <a:ext cx="633165" cy="181934"/>
            </a:xfrm>
            <a:prstGeom prst="rect">
              <a:avLst/>
            </a:prstGeom>
          </p:spPr>
        </p:pic>
        <p:pic>
          <p:nvPicPr>
            <p:cNvPr id="55" name="Picture 54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097948"/>
              <a:ext cx="633165" cy="181934"/>
            </a:xfrm>
            <a:prstGeom prst="rect">
              <a:avLst/>
            </a:prstGeom>
          </p:spPr>
        </p:pic>
        <p:pic>
          <p:nvPicPr>
            <p:cNvPr id="56" name="Picture 55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346653"/>
              <a:ext cx="633165" cy="181934"/>
            </a:xfrm>
            <a:prstGeom prst="rect">
              <a:avLst/>
            </a:prstGeom>
          </p:spPr>
        </p:pic>
        <p:pic>
          <p:nvPicPr>
            <p:cNvPr id="57" name="Picture 56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595357"/>
              <a:ext cx="633165" cy="181934"/>
            </a:xfrm>
            <a:prstGeom prst="rect">
              <a:avLst/>
            </a:prstGeom>
          </p:spPr>
        </p:pic>
        <p:pic>
          <p:nvPicPr>
            <p:cNvPr id="58" name="Picture 57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844064"/>
              <a:ext cx="633165" cy="181934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2051620" y="2176441"/>
            <a:ext cx="6687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By Unit </a:t>
            </a:r>
            <a:r>
              <a:rPr lang="zh-CN" altLang="en-US" sz="700" dirty="0" smtClean="0"/>
              <a:t>分析</a:t>
            </a:r>
            <a:endParaRPr 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2097064" y="4202004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By Value </a:t>
            </a:r>
            <a:r>
              <a:rPr lang="zh-CN" altLang="en-US" sz="700" dirty="0" smtClean="0"/>
              <a:t>分析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3647" y="2401552"/>
            <a:ext cx="405000" cy="16200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9342" y="4394248"/>
            <a:ext cx="405000" cy="16200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9446752" y="2358966"/>
            <a:ext cx="909878" cy="1628570"/>
            <a:chOff x="8697076" y="2398404"/>
            <a:chExt cx="780825" cy="1627594"/>
          </a:xfrm>
        </p:grpSpPr>
        <p:pic>
          <p:nvPicPr>
            <p:cNvPr id="72" name="Picture 71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600538"/>
              <a:ext cx="633165" cy="181934"/>
            </a:xfrm>
            <a:prstGeom prst="rect">
              <a:avLst/>
            </a:prstGeom>
          </p:spPr>
        </p:pic>
        <p:sp>
          <p:nvSpPr>
            <p:cNvPr id="73" name="Text Box 19"/>
            <p:cNvSpPr txBox="1">
              <a:spLocks noChangeArrowheads="1"/>
            </p:cNvSpPr>
            <p:nvPr/>
          </p:nvSpPr>
          <p:spPr bwMode="auto">
            <a:xfrm>
              <a:off x="8697076" y="2398404"/>
              <a:ext cx="780825" cy="153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近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6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个月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OIT /sales 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趋势分析</a:t>
              </a:r>
              <a:endParaRPr lang="zh-CN" altLang="en-US" sz="400" b="1" dirty="0"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pic>
          <p:nvPicPr>
            <p:cNvPr id="74" name="Picture 73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849243"/>
              <a:ext cx="633165" cy="181934"/>
            </a:xfrm>
            <a:prstGeom prst="rect">
              <a:avLst/>
            </a:prstGeom>
          </p:spPr>
        </p:pic>
        <p:pic>
          <p:nvPicPr>
            <p:cNvPr id="75" name="Picture 74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097948"/>
              <a:ext cx="633165" cy="181934"/>
            </a:xfrm>
            <a:prstGeom prst="rect">
              <a:avLst/>
            </a:prstGeom>
          </p:spPr>
        </p:pic>
        <p:pic>
          <p:nvPicPr>
            <p:cNvPr id="76" name="Picture 75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346653"/>
              <a:ext cx="633165" cy="181934"/>
            </a:xfrm>
            <a:prstGeom prst="rect">
              <a:avLst/>
            </a:prstGeom>
          </p:spPr>
        </p:pic>
        <p:pic>
          <p:nvPicPr>
            <p:cNvPr id="77" name="Picture 76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595357"/>
              <a:ext cx="633165" cy="181934"/>
            </a:xfrm>
            <a:prstGeom prst="rect">
              <a:avLst/>
            </a:prstGeom>
          </p:spPr>
        </p:pic>
        <p:pic>
          <p:nvPicPr>
            <p:cNvPr id="78" name="Picture 77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844064"/>
              <a:ext cx="633165" cy="181934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>
            <a:off x="10749756" y="4318217"/>
            <a:ext cx="878856" cy="1628570"/>
            <a:chOff x="8697076" y="2398404"/>
            <a:chExt cx="901337" cy="1627594"/>
          </a:xfrm>
        </p:grpSpPr>
        <p:pic>
          <p:nvPicPr>
            <p:cNvPr id="80" name="Picture 79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600538"/>
              <a:ext cx="633165" cy="181934"/>
            </a:xfrm>
            <a:prstGeom prst="rect">
              <a:avLst/>
            </a:prstGeom>
          </p:spPr>
        </p:pic>
        <p:sp>
          <p:nvSpPr>
            <p:cNvPr id="81" name="Text Box 19"/>
            <p:cNvSpPr txBox="1">
              <a:spLocks noChangeArrowheads="1"/>
            </p:cNvSpPr>
            <p:nvPr/>
          </p:nvSpPr>
          <p:spPr bwMode="auto">
            <a:xfrm>
              <a:off x="8697076" y="2398404"/>
              <a:ext cx="901337" cy="153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近</a:t>
              </a:r>
              <a:r>
                <a:rPr lang="en-US" altLang="zh-CN" sz="400" b="1" dirty="0">
                  <a:latin typeface="Arial Unicode MS" panose="020B0604020202020204" charset="-122"/>
                  <a:ea typeface="Arial Unicode MS" panose="020B0604020202020204" charset="-122"/>
                </a:rPr>
                <a:t>3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个月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By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地区占比趋势分析</a:t>
              </a:r>
              <a:endParaRPr lang="zh-CN" altLang="en-US" sz="400" b="1" dirty="0"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pic>
          <p:nvPicPr>
            <p:cNvPr id="82" name="Picture 81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849243"/>
              <a:ext cx="633165" cy="181934"/>
            </a:xfrm>
            <a:prstGeom prst="rect">
              <a:avLst/>
            </a:prstGeom>
          </p:spPr>
        </p:pic>
        <p:pic>
          <p:nvPicPr>
            <p:cNvPr id="83" name="Picture 82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097948"/>
              <a:ext cx="633165" cy="181934"/>
            </a:xfrm>
            <a:prstGeom prst="rect">
              <a:avLst/>
            </a:prstGeom>
          </p:spPr>
        </p:pic>
        <p:pic>
          <p:nvPicPr>
            <p:cNvPr id="84" name="Picture 83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346653"/>
              <a:ext cx="633165" cy="181934"/>
            </a:xfrm>
            <a:prstGeom prst="rect">
              <a:avLst/>
            </a:prstGeom>
          </p:spPr>
        </p:pic>
        <p:pic>
          <p:nvPicPr>
            <p:cNvPr id="85" name="Picture 84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595357"/>
              <a:ext cx="633165" cy="181934"/>
            </a:xfrm>
            <a:prstGeom prst="rect">
              <a:avLst/>
            </a:prstGeom>
          </p:spPr>
        </p:pic>
        <p:pic>
          <p:nvPicPr>
            <p:cNvPr id="86" name="Picture 85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844064"/>
              <a:ext cx="633165" cy="18193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907916" y="2147957"/>
            <a:ext cx="3174229" cy="283463"/>
            <a:chOff x="2541788" y="2157497"/>
            <a:chExt cx="3633072" cy="315733"/>
          </a:xfrm>
        </p:grpSpPr>
        <p:sp>
          <p:nvSpPr>
            <p:cNvPr id="87" name="Left Bracket 86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124721" y="2157497"/>
              <a:ext cx="312271" cy="1885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OIT</a:t>
              </a:r>
              <a:endParaRPr lang="en-US" sz="5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551760" y="2120817"/>
            <a:ext cx="2810016" cy="310603"/>
            <a:chOff x="2541788" y="2157497"/>
            <a:chExt cx="3633072" cy="315733"/>
          </a:xfrm>
        </p:grpSpPr>
        <p:sp>
          <p:nvSpPr>
            <p:cNvPr id="91" name="Left Bracket 90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124721" y="2157497"/>
              <a:ext cx="408701" cy="172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500" dirty="0" smtClean="0"/>
                <a:t>Sales</a:t>
              </a:r>
              <a:endParaRPr lang="en-US" sz="500" dirty="0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9009485" y="2354488"/>
            <a:ext cx="3080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smtClean="0"/>
              <a:t>OOH</a:t>
            </a:r>
            <a:endParaRPr lang="en-US" sz="500" dirty="0"/>
          </a:p>
        </p:txBody>
      </p:sp>
      <p:sp>
        <p:nvSpPr>
          <p:cNvPr id="94" name="TextBox 93"/>
          <p:cNvSpPr txBox="1"/>
          <p:nvPr/>
        </p:nvSpPr>
        <p:spPr>
          <a:xfrm>
            <a:off x="9023336" y="4404967"/>
            <a:ext cx="3080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smtClean="0"/>
              <a:t>OOH</a:t>
            </a:r>
            <a:endParaRPr lang="en-US" sz="5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2907912" y="4115302"/>
            <a:ext cx="3174229" cy="283463"/>
            <a:chOff x="2541788" y="2157497"/>
            <a:chExt cx="3633072" cy="315733"/>
          </a:xfrm>
        </p:grpSpPr>
        <p:sp>
          <p:nvSpPr>
            <p:cNvPr id="96" name="Left Bracket 95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24721" y="2157497"/>
              <a:ext cx="312271" cy="1885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OIT</a:t>
              </a:r>
              <a:endParaRPr lang="en-US" sz="5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551756" y="4088162"/>
            <a:ext cx="2810016" cy="310603"/>
            <a:chOff x="2541788" y="2157497"/>
            <a:chExt cx="3633072" cy="315733"/>
          </a:xfrm>
        </p:grpSpPr>
        <p:sp>
          <p:nvSpPr>
            <p:cNvPr id="99" name="Left Bracket 98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124721" y="2157497"/>
              <a:ext cx="408701" cy="172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500" dirty="0" smtClean="0"/>
                <a:t>Sales</a:t>
              </a:r>
              <a:endParaRPr lang="en-US" sz="500" dirty="0"/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产品指标表现.png报表管理管理-产品指标表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54126" y="698183"/>
            <a:ext cx="5702625" cy="54616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登录界面</a:t>
            </a:r>
            <a:endParaRPr lang="zh-CN" altLang="en-US" sz="2400" dirty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" name="Picture 1" descr="/Users/apple/Desktop/10.17飞利浦超声后台报告系统/5.14/5.14报表系统效果图/登录.png登录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38221" y="1018571"/>
            <a:ext cx="9815195" cy="5521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销售业绩看板</a:t>
            </a:r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-by 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区域</a:t>
            </a:r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&amp;Clinical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1856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销售业绩看板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区域</a:t>
            </a:r>
            <a:r>
              <a:rPr lang="en-US" altLang="zh-CN" sz="1100" dirty="0" smtClean="0"/>
              <a:t>&amp;Clinical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1541448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区域</a:t>
            </a:r>
            <a:r>
              <a:rPr lang="en-US" altLang="zh-CN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&amp;Clinical</a:t>
            </a: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3"/>
            <a:ext cx="9703520" cy="4202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988" y="2500399"/>
            <a:ext cx="4216559" cy="15940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172" y="2472608"/>
            <a:ext cx="4216559" cy="1594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227" y="4479321"/>
            <a:ext cx="4216559" cy="1594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11" y="4451530"/>
            <a:ext cx="4216559" cy="15940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051620" y="2176441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CV</a:t>
            </a:r>
            <a:endParaRPr 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2051617" y="4296191"/>
            <a:ext cx="3690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WHC</a:t>
            </a:r>
            <a:endParaRPr lang="en-US" sz="700" dirty="0"/>
          </a:p>
        </p:txBody>
      </p:sp>
      <p:sp>
        <p:nvSpPr>
          <p:cNvPr id="37" name="TextBox 36"/>
          <p:cNvSpPr txBox="1"/>
          <p:nvPr/>
        </p:nvSpPr>
        <p:spPr>
          <a:xfrm>
            <a:off x="6886850" y="2176437"/>
            <a:ext cx="2632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GI</a:t>
            </a:r>
            <a:endParaRPr 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6886847" y="429618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POC</a:t>
            </a:r>
            <a:endParaRPr lang="en-US" sz="7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195" y="2557518"/>
            <a:ext cx="405000" cy="149532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890" y="4550214"/>
            <a:ext cx="405000" cy="14953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1672" y="2500399"/>
            <a:ext cx="405000" cy="14953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7367" y="4493095"/>
            <a:ext cx="405000" cy="149532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区域&amp;Clinical指标表现.png报表管理管理-区域&amp;Clinical指标表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57694" y="292100"/>
            <a:ext cx="5467985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三率分析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6316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三率分析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938719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三率指标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2"/>
            <a:ext cx="9703520" cy="43143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423" y="2560409"/>
            <a:ext cx="3325678" cy="1809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607" y="2560409"/>
            <a:ext cx="2822302" cy="18098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415" y="2550169"/>
            <a:ext cx="2822302" cy="18098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26928" y="2314989"/>
            <a:ext cx="9092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By Region &amp; District</a:t>
            </a:r>
            <a:endParaRPr lang="en-US" sz="700" dirty="0"/>
          </a:p>
        </p:txBody>
      </p:sp>
      <p:sp>
        <p:nvSpPr>
          <p:cNvPr id="35" name="TextBox 34"/>
          <p:cNvSpPr txBox="1"/>
          <p:nvPr/>
        </p:nvSpPr>
        <p:spPr>
          <a:xfrm>
            <a:off x="1940777" y="4351609"/>
            <a:ext cx="7312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Rank by Dealer</a:t>
            </a:r>
            <a:endParaRPr lang="en-US" sz="7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2489666" y="2396848"/>
            <a:ext cx="2812435" cy="303663"/>
            <a:chOff x="2541788" y="2157497"/>
            <a:chExt cx="3633072" cy="315733"/>
          </a:xfrm>
        </p:grpSpPr>
        <p:sp>
          <p:nvSpPr>
            <p:cNvPr id="37" name="Left Bracket 36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L3</a:t>
              </a:r>
              <a:endParaRPr lang="en-US" sz="5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411061" y="2408577"/>
            <a:ext cx="2812435" cy="303663"/>
            <a:chOff x="2541788" y="2157497"/>
            <a:chExt cx="3633072" cy="315733"/>
          </a:xfrm>
        </p:grpSpPr>
        <p:sp>
          <p:nvSpPr>
            <p:cNvPr id="43" name="Left Bracket 42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L2</a:t>
              </a:r>
              <a:endParaRPr lang="en-US" sz="5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364582" y="2396848"/>
            <a:ext cx="2812435" cy="303663"/>
            <a:chOff x="2541788" y="2157497"/>
            <a:chExt cx="3633072" cy="315733"/>
          </a:xfrm>
        </p:grpSpPr>
        <p:sp>
          <p:nvSpPr>
            <p:cNvPr id="46" name="Left Bracket 45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L1</a:t>
              </a:r>
              <a:endParaRPr lang="en-US" sz="500" dirty="0"/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666" y="4572999"/>
            <a:ext cx="3325678" cy="180989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850" y="4572999"/>
            <a:ext cx="2822302" cy="18098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658" y="4562759"/>
            <a:ext cx="2822302" cy="1809893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514909" y="4409438"/>
            <a:ext cx="2812435" cy="303663"/>
            <a:chOff x="2541788" y="2157497"/>
            <a:chExt cx="3633072" cy="315733"/>
          </a:xfrm>
        </p:grpSpPr>
        <p:sp>
          <p:nvSpPr>
            <p:cNvPr id="53" name="Left Bracket 52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L3</a:t>
              </a:r>
              <a:endParaRPr lang="en-US" sz="5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36304" y="4421167"/>
            <a:ext cx="2812435" cy="303663"/>
            <a:chOff x="2541788" y="2157497"/>
            <a:chExt cx="3633072" cy="315733"/>
          </a:xfrm>
        </p:grpSpPr>
        <p:sp>
          <p:nvSpPr>
            <p:cNvPr id="56" name="Left Bracket 55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L2</a:t>
              </a:r>
              <a:endParaRPr lang="en-US" sz="5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389825" y="4409438"/>
            <a:ext cx="2812435" cy="303663"/>
            <a:chOff x="2541788" y="2157497"/>
            <a:chExt cx="3633072" cy="315733"/>
          </a:xfrm>
        </p:grpSpPr>
        <p:sp>
          <p:nvSpPr>
            <p:cNvPr id="59" name="Left Bracket 58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L1</a:t>
              </a:r>
              <a:endParaRPr lang="en-US" sz="500" dirty="0"/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三率指标表现.png报表管理管理-三率指标表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82190" y="425926"/>
            <a:ext cx="5321300" cy="6030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IB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IB</a:t>
            </a:r>
            <a:r>
              <a:rPr lang="zh-CN" altLang="en-US" sz="1100" dirty="0" smtClean="0"/>
              <a:t>分析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797654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IB</a:t>
            </a: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3"/>
            <a:ext cx="9703520" cy="4243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95" y="2448786"/>
            <a:ext cx="9401858" cy="32873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74529" y="1830714"/>
            <a:ext cx="454924" cy="233426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 smtClean="0">
                <a:solidFill>
                  <a:schemeClr val="accent5"/>
                </a:solidFill>
              </a:rPr>
              <a:t>区域</a:t>
            </a:r>
            <a:endParaRPr lang="en-US" sz="700" dirty="0">
              <a:solidFill>
                <a:schemeClr val="accent5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19661" y="1830714"/>
            <a:ext cx="479510" cy="233426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经销商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8022771" y="2749647"/>
            <a:ext cx="1415143" cy="62649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92830" y="3457406"/>
            <a:ext cx="870751" cy="21544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800" dirty="0" smtClean="0"/>
              <a:t>OIT by Stock</a:t>
            </a:r>
            <a:endParaRPr lang="en-US" sz="800" dirty="0"/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3212903" y="1993545"/>
            <a:ext cx="595043" cy="38985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019409" y="2289224"/>
            <a:ext cx="1383712" cy="21544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可切换区域或者经销商</a:t>
            </a:r>
            <a:endParaRPr lang="en-US" altLang="zh-CN" sz="800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IB指标表现.png报表管理管理-IB指标表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20689" y="426140"/>
            <a:ext cx="10057765" cy="6103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其他分析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其他分析</a:t>
            </a:r>
            <a:endParaRPr lang="en-US" sz="1100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49851" y="2129522"/>
            <a:ext cx="9703520" cy="4229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1" name="Rectangle 30"/>
          <p:cNvSpPr/>
          <p:nvPr/>
        </p:nvSpPr>
        <p:spPr>
          <a:xfrm>
            <a:off x="1912527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b="1" dirty="0" smtClean="0">
                <a:solidFill>
                  <a:schemeClr val="accent5"/>
                </a:solidFill>
              </a:rPr>
              <a:t>促销使用</a:t>
            </a:r>
            <a:endParaRPr lang="en-US" sz="400" b="1" dirty="0">
              <a:solidFill>
                <a:schemeClr val="accent5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20991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特价使用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38448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阶梯价使用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55786" y="1927698"/>
            <a:ext cx="792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日后提交</a:t>
            </a:r>
            <a:endParaRPr lang="en-US" altLang="zh-CN" sz="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订单分析</a:t>
            </a:r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OIT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文件质量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73" y="2468135"/>
            <a:ext cx="2183592" cy="1645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4"/>
          <a:stretch>
            <a:fillRect/>
          </a:stretch>
        </p:blipFill>
        <p:spPr>
          <a:xfrm>
            <a:off x="4094947" y="2468328"/>
            <a:ext cx="1862362" cy="16668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3225" y="218419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By Clinical</a:t>
            </a:r>
            <a:r>
              <a:rPr lang="zh-CN" altLang="en-US" sz="900" dirty="0" smtClean="0"/>
              <a:t>促销占比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4276941" y="2188841"/>
            <a:ext cx="1933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By region by Clinical</a:t>
            </a:r>
            <a:r>
              <a:rPr lang="zh-CN" altLang="en-US" sz="900" dirty="0" smtClean="0"/>
              <a:t>促销使用累积图</a:t>
            </a:r>
            <a:endParaRPr lang="en-US" sz="900" dirty="0"/>
          </a:p>
        </p:txBody>
      </p:sp>
      <p:graphicFrame>
        <p:nvGraphicFramePr>
          <p:cNvPr id="39" name="Group 3"/>
          <p:cNvGraphicFramePr>
            <a:graphicFrameLocks noGrp="1"/>
          </p:cNvGraphicFramePr>
          <p:nvPr>
            <p:ph sz="quarter" idx="4294967295"/>
          </p:nvPr>
        </p:nvGraphicFramePr>
        <p:xfrm>
          <a:off x="2183374" y="4499855"/>
          <a:ext cx="1812412" cy="1522210"/>
        </p:xfrm>
        <a:graphic>
          <a:graphicData uri="http://schemas.openxmlformats.org/drawingml/2006/table">
            <a:tbl>
              <a:tblPr/>
              <a:tblGrid>
                <a:gridCol w="453103"/>
                <a:gridCol w="453103"/>
                <a:gridCol w="453103"/>
                <a:gridCol w="453103"/>
              </a:tblGrid>
              <a:tr h="30388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88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666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88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88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146527" y="4244074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促销使用详情表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19" y="2493591"/>
            <a:ext cx="5209761" cy="21511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146152" y="2167976"/>
            <a:ext cx="19159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按月份各区域促销使用情况动态图</a:t>
            </a:r>
            <a:endParaRPr lang="en-US" sz="9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其他分析.png报表管理管理-其他分析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24276" y="139700"/>
            <a:ext cx="943165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其他分析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其他分析</a:t>
            </a:r>
            <a:endParaRPr lang="en-US" sz="1100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49851" y="2129522"/>
            <a:ext cx="9703520" cy="4229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1" name="Rectangle 30"/>
          <p:cNvSpPr/>
          <p:nvPr/>
        </p:nvSpPr>
        <p:spPr>
          <a:xfrm>
            <a:off x="1912527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促销使用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20991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b="1" dirty="0" smtClean="0">
                <a:solidFill>
                  <a:schemeClr val="accent5"/>
                </a:solidFill>
              </a:rPr>
              <a:t>特价使用</a:t>
            </a:r>
            <a:endParaRPr lang="en-US" sz="400" b="1" dirty="0">
              <a:solidFill>
                <a:schemeClr val="accent5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38448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阶梯价使用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55786" y="1927698"/>
            <a:ext cx="82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日后提交</a:t>
            </a:r>
            <a:endParaRPr lang="en-US" altLang="zh-CN" sz="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订单分析</a:t>
            </a:r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&amp;OIT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文件质量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289" y="2367505"/>
            <a:ext cx="1400198" cy="3945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13" y="2250931"/>
            <a:ext cx="4111063" cy="186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11" y="2255268"/>
            <a:ext cx="3329357" cy="224458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其他分析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其他分析</a:t>
            </a:r>
            <a:endParaRPr lang="en-US" sz="1100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49851" y="2129522"/>
            <a:ext cx="9703520" cy="4229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1" name="Rectangle 30"/>
          <p:cNvSpPr/>
          <p:nvPr/>
        </p:nvSpPr>
        <p:spPr>
          <a:xfrm>
            <a:off x="1912527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促销使用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20991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特价使用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38448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b="1" dirty="0" smtClean="0">
                <a:solidFill>
                  <a:schemeClr val="accent5"/>
                </a:solidFill>
              </a:rPr>
              <a:t>阶梯价使用</a:t>
            </a:r>
            <a:endParaRPr lang="en-US" sz="400" b="1" dirty="0">
              <a:solidFill>
                <a:schemeClr val="accent5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55786" y="1927698"/>
            <a:ext cx="756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日后提交</a:t>
            </a:r>
            <a:endParaRPr lang="en-US" altLang="zh-CN" sz="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订单分析</a:t>
            </a:r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OIT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文件质量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218" y="2358122"/>
            <a:ext cx="2009823" cy="3711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629" y="2404648"/>
            <a:ext cx="3683000" cy="1371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管理员界面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现有用户列表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161722" y="3022598"/>
          <a:ext cx="9274068" cy="11901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0452"/>
                <a:gridCol w="1030452"/>
                <a:gridCol w="1030452"/>
                <a:gridCol w="1030452"/>
                <a:gridCol w="1030452"/>
                <a:gridCol w="1030452"/>
                <a:gridCol w="1030452"/>
                <a:gridCol w="1030452"/>
                <a:gridCol w="1030452"/>
              </a:tblGrid>
              <a:tr h="27267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No.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User 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Email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Cell Phone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Job Title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Role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Password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sng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72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Leo Xu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Leo.xu@Philips.com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15221318040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East region manager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Regional manager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*********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sng" strike="noStrike" dirty="0">
                          <a:effectLst/>
                        </a:rPr>
                        <a:t>修改</a:t>
                      </a:r>
                      <a:endParaRPr lang="zh-CN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</a:rPr>
                        <a:t>删除</a:t>
                      </a:r>
                      <a:endParaRPr lang="en-US" sz="1200" b="0" i="0" u="sng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7267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sng" strike="noStrike">
                          <a:effectLst/>
                        </a:rPr>
                        <a:t>修改</a:t>
                      </a:r>
                      <a:endParaRPr lang="zh-CN" altLang="en-US" sz="1200" b="0" i="0" u="sng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 dirty="0">
                          <a:effectLst/>
                        </a:rPr>
                        <a:t>删除</a:t>
                      </a:r>
                      <a:endParaRPr 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7267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sng" strike="noStrike" dirty="0">
                          <a:effectLst/>
                        </a:rPr>
                        <a:t>修改</a:t>
                      </a:r>
                      <a:endParaRPr lang="zh-CN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 dirty="0">
                          <a:effectLst/>
                        </a:rPr>
                        <a:t>删除</a:t>
                      </a:r>
                      <a:endParaRPr 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</a:tbl>
          </a:graphicData>
        </a:graphic>
      </p:graphicFrame>
      <p:cxnSp>
        <p:nvCxnSpPr>
          <p:cNvPr id="131" name="Straight Connector 130"/>
          <p:cNvCxnSpPr/>
          <p:nvPr/>
        </p:nvCxnSpPr>
        <p:spPr>
          <a:xfrm flipH="1">
            <a:off x="8576980" y="3008353"/>
            <a:ext cx="995645" cy="498077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904689" y="2681998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密码</a:t>
            </a:r>
            <a:r>
              <a:rPr lang="en-US" altLang="zh-CN" sz="1400" dirty="0" smtClean="0">
                <a:solidFill>
                  <a:srgbClr val="FF0000"/>
                </a:solidFill>
              </a:rPr>
              <a:t>8</a:t>
            </a:r>
            <a:r>
              <a:rPr lang="zh-CN" altLang="en-US" sz="1400" dirty="0" smtClean="0">
                <a:solidFill>
                  <a:srgbClr val="FF0000"/>
                </a:solidFill>
              </a:rPr>
              <a:t>位，包含数字、字母和符号，区分大小写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032245" y="1752361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u="sng" dirty="0" smtClean="0"/>
              <a:t>+</a:t>
            </a:r>
            <a:r>
              <a:rPr lang="zh-CN" altLang="en-US" sz="1600" b="1" u="sng" dirty="0" smtClean="0"/>
              <a:t> 新增用户</a:t>
            </a:r>
            <a:endParaRPr lang="en-US" sz="1600" b="1" u="sng" dirty="0"/>
          </a:p>
        </p:txBody>
      </p:sp>
      <p:cxnSp>
        <p:nvCxnSpPr>
          <p:cNvPr id="135" name="Straight Connector 134"/>
          <p:cNvCxnSpPr/>
          <p:nvPr/>
        </p:nvCxnSpPr>
        <p:spPr>
          <a:xfrm flipH="1">
            <a:off x="9572625" y="3580858"/>
            <a:ext cx="1201863" cy="95826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8396651" y="4665610"/>
            <a:ext cx="22846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点击弹出提示框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请确认要删除用户</a:t>
            </a:r>
            <a:r>
              <a:rPr lang="en-US" altLang="zh-CN" sz="1400" dirty="0" smtClean="0">
                <a:solidFill>
                  <a:srgbClr val="FF0000"/>
                </a:solidFill>
              </a:rPr>
              <a:t>Leo Xu</a:t>
            </a:r>
            <a:r>
              <a:rPr lang="zh-CN" altLang="en-US" sz="1400" dirty="0" smtClean="0">
                <a:solidFill>
                  <a:srgbClr val="FF0000"/>
                </a:solidFill>
              </a:rPr>
              <a:t>？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是的         取消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724162" y="476027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点击跳转到修改弹窗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551759" y="3617668"/>
            <a:ext cx="3166719" cy="1047942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4" idx="1"/>
          </p:cNvCxnSpPr>
          <p:nvPr/>
        </p:nvCxnSpPr>
        <p:spPr>
          <a:xfrm flipH="1">
            <a:off x="3393949" y="1921638"/>
            <a:ext cx="6638296" cy="2992525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654446" y="512240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点击跳转到新增用户弹窗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003027" y="203334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管理员登录后显示该页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010188" y="239944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普通员工登录后显示</a:t>
            </a:r>
            <a:r>
              <a:rPr lang="zh-CN" altLang="en-US" b="1" smtClean="0">
                <a:solidFill>
                  <a:srgbClr val="FF0000"/>
                </a:solidFill>
              </a:rPr>
              <a:t>选择报告时间维度界面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特价使用.png报表管理管理-特价使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06326" y="0"/>
            <a:ext cx="539813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其他分析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其他分析</a:t>
            </a:r>
            <a:endParaRPr lang="en-US" sz="1100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49851" y="2129522"/>
            <a:ext cx="9703520" cy="4229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1" name="Rectangle 30"/>
          <p:cNvSpPr/>
          <p:nvPr/>
        </p:nvSpPr>
        <p:spPr>
          <a:xfrm>
            <a:off x="1912527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促销使用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20991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特价使用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38448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阶梯价使用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55786" y="1927698"/>
            <a:ext cx="82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b="1" dirty="0" smtClean="0">
                <a:solidFill>
                  <a:schemeClr val="accent5"/>
                </a:solidFill>
              </a:rPr>
              <a:t>15</a:t>
            </a:r>
            <a:r>
              <a:rPr lang="zh-CN" altLang="en-US" sz="400" b="1" dirty="0" smtClean="0">
                <a:solidFill>
                  <a:schemeClr val="accent5"/>
                </a:solidFill>
              </a:rPr>
              <a:t>日后提交</a:t>
            </a:r>
            <a:endParaRPr lang="en-US" altLang="zh-CN" sz="400" b="1" dirty="0" smtClean="0">
              <a:solidFill>
                <a:schemeClr val="accent5"/>
              </a:solidFill>
            </a:endParaRPr>
          </a:p>
          <a:p>
            <a:pPr algn="ctr"/>
            <a:r>
              <a:rPr lang="zh-CN" altLang="en-US" sz="400" b="1" dirty="0" smtClean="0">
                <a:solidFill>
                  <a:schemeClr val="accent5"/>
                </a:solidFill>
              </a:rPr>
              <a:t>订单分析</a:t>
            </a:r>
            <a:r>
              <a:rPr lang="en-US" altLang="zh-CN" sz="400" b="1" dirty="0" smtClean="0">
                <a:solidFill>
                  <a:schemeClr val="accent5"/>
                </a:solidFill>
              </a:rPr>
              <a:t>&amp;OIT </a:t>
            </a:r>
            <a:r>
              <a:rPr lang="zh-CN" altLang="en-US" sz="400" b="1" dirty="0" smtClean="0">
                <a:solidFill>
                  <a:schemeClr val="accent5"/>
                </a:solidFill>
              </a:rPr>
              <a:t>文件质量</a:t>
            </a:r>
            <a:endParaRPr lang="en-US" sz="400" b="1" dirty="0">
              <a:solidFill>
                <a:schemeClr val="accent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0" y="2331332"/>
            <a:ext cx="7016474" cy="1439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736" y="3901135"/>
            <a:ext cx="3176308" cy="2401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486" y="2195649"/>
            <a:ext cx="1429718" cy="387425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 descr="/Users/apple/Desktop/10.17飞利浦超声后台报告系统/5.14/5.14报表系统效果图/帐号管理-现有用户管理.png帐号管理-现有用户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19910" y="935355"/>
            <a:ext cx="9689465" cy="5449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33"/>
          <p:cNvSpPr txBox="1"/>
          <p:nvPr/>
        </p:nvSpPr>
        <p:spPr>
          <a:xfrm>
            <a:off x="266414" y="38931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现有用户列表</a:t>
            </a:r>
            <a:endParaRPr lang="zh-CN" altLang="en-US" sz="2400" dirty="0" smtClean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 descr="/Users/apple/Desktop/10.17飞利浦超声后台报告系统/5.14/5.14报表系统效果图/帐号管理-现有用户管理-是否删除用户.png帐号管理-现有用户管理-是否删除用户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0863" y="927100"/>
            <a:ext cx="9687560" cy="5449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33"/>
          <p:cNvSpPr txBox="1"/>
          <p:nvPr/>
        </p:nvSpPr>
        <p:spPr>
          <a:xfrm>
            <a:off x="266414" y="38931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删除用户弹窗</a:t>
            </a:r>
            <a:endParaRPr lang="zh-CN" altLang="en-US" sz="2400" dirty="0" smtClean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新增用户弹窗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2974" y="1906149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7" name="文本框 33"/>
          <p:cNvSpPr txBox="1"/>
          <p:nvPr/>
        </p:nvSpPr>
        <p:spPr>
          <a:xfrm>
            <a:off x="665512" y="109929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新增用户</a:t>
            </a:r>
            <a:endParaRPr lang="zh-CN" altLang="en-US" sz="2400" dirty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20" y="1922580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 name</a:t>
            </a: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272974" y="2605851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0" name="TextBox 39"/>
          <p:cNvSpPr txBox="1"/>
          <p:nvPr/>
        </p:nvSpPr>
        <p:spPr>
          <a:xfrm>
            <a:off x="1343166" y="26058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Email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272974" y="3305143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2" name="TextBox 41"/>
          <p:cNvSpPr txBox="1"/>
          <p:nvPr/>
        </p:nvSpPr>
        <p:spPr>
          <a:xfrm>
            <a:off x="897670" y="3305143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Phone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272974" y="4076671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4" name="TextBox 43"/>
          <p:cNvSpPr txBox="1"/>
          <p:nvPr/>
        </p:nvSpPr>
        <p:spPr>
          <a:xfrm>
            <a:off x="1026262" y="409310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Title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272974" y="5475665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8" name="TextBox 47"/>
          <p:cNvSpPr txBox="1"/>
          <p:nvPr/>
        </p:nvSpPr>
        <p:spPr>
          <a:xfrm>
            <a:off x="957120" y="5475665"/>
            <a:ext cx="107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40317" y="1922580"/>
          <a:ext cx="2626692" cy="2470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3997"/>
                <a:gridCol w="852695"/>
              </a:tblGrid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报表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 smtClean="0">
                          <a:effectLst/>
                        </a:rPr>
                        <a:t>区域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业务Dashboard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By </a:t>
                      </a:r>
                      <a:r>
                        <a:rPr lang="zh-CN" altLang="en-US" sz="1200" u="none" strike="noStrike">
                          <a:effectLst/>
                        </a:rPr>
                        <a:t>区域业绩看版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By </a:t>
                      </a:r>
                      <a:r>
                        <a:rPr lang="en-US" sz="1200" u="none" strike="noStrike" dirty="0" err="1">
                          <a:effectLst/>
                        </a:rPr>
                        <a:t>区域&amp;Clinical业绩看版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三率分析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IB分析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10233673" y="566033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u="sng" dirty="0" smtClean="0"/>
              <a:t>保存</a:t>
            </a:r>
            <a:endParaRPr lang="en-US" sz="1600" b="1" u="sng" dirty="0"/>
          </a:p>
        </p:txBody>
      </p:sp>
      <p:sp>
        <p:nvSpPr>
          <p:cNvPr id="5" name="Triangle 4"/>
          <p:cNvSpPr/>
          <p:nvPr/>
        </p:nvSpPr>
        <p:spPr>
          <a:xfrm rot="10800000">
            <a:off x="6938959" y="2398678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3" name="Triangle 52"/>
          <p:cNvSpPr/>
          <p:nvPr/>
        </p:nvSpPr>
        <p:spPr>
          <a:xfrm rot="10800000">
            <a:off x="6938959" y="2822542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5" name="Triangle 54"/>
          <p:cNvSpPr/>
          <p:nvPr/>
        </p:nvSpPr>
        <p:spPr>
          <a:xfrm rot="10800000">
            <a:off x="6938960" y="3636939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6" name="Triangle 55"/>
          <p:cNvSpPr/>
          <p:nvPr/>
        </p:nvSpPr>
        <p:spPr>
          <a:xfrm rot="10800000">
            <a:off x="6938960" y="4060803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7" name="Triangle 56"/>
          <p:cNvSpPr/>
          <p:nvPr/>
        </p:nvSpPr>
        <p:spPr>
          <a:xfrm rot="10800000">
            <a:off x="6938959" y="3229740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115976" y="2605851"/>
            <a:ext cx="827874" cy="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180564" y="2425481"/>
            <a:ext cx="12618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下拉列表选项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无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全国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东区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西区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…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E1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…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72974" y="4749826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9" name="TextBox 28"/>
          <p:cNvSpPr txBox="1"/>
          <p:nvPr/>
        </p:nvSpPr>
        <p:spPr>
          <a:xfrm>
            <a:off x="1348427" y="4776373"/>
            <a:ext cx="6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Role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 descr="/Users/apple/Desktop/10.17飞利浦超声后台报告系统/5.14/5.14报表系统效果图/帐号管理-现有用户管理新增用户弹窗.png帐号管理-现有用户管理新增用户弹窗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68780" y="849630"/>
            <a:ext cx="9839960" cy="5535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33"/>
          <p:cNvSpPr txBox="1"/>
          <p:nvPr/>
        </p:nvSpPr>
        <p:spPr>
          <a:xfrm>
            <a:off x="266414" y="38931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新增用户</a:t>
            </a:r>
            <a:endParaRPr lang="zh-CN" altLang="en-US" sz="2400" dirty="0" smtClean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修改弹窗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2974" y="1906149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7" name="文本框 33"/>
          <p:cNvSpPr txBox="1"/>
          <p:nvPr/>
        </p:nvSpPr>
        <p:spPr>
          <a:xfrm>
            <a:off x="665512" y="1099291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修改用户信息</a:t>
            </a:r>
            <a:r>
              <a:rPr lang="en-US" altLang="zh-CN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/</a:t>
            </a:r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权限</a:t>
            </a:r>
            <a:endParaRPr lang="zh-CN" altLang="en-US" sz="2400" dirty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20" y="1922580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 name</a:t>
            </a: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272974" y="2605851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0" name="TextBox 39"/>
          <p:cNvSpPr txBox="1"/>
          <p:nvPr/>
        </p:nvSpPr>
        <p:spPr>
          <a:xfrm>
            <a:off x="1343166" y="26058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Email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272974" y="3305143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2" name="TextBox 41"/>
          <p:cNvSpPr txBox="1"/>
          <p:nvPr/>
        </p:nvSpPr>
        <p:spPr>
          <a:xfrm>
            <a:off x="897670" y="3305143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Phone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272974" y="4076671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4" name="TextBox 43"/>
          <p:cNvSpPr txBox="1"/>
          <p:nvPr/>
        </p:nvSpPr>
        <p:spPr>
          <a:xfrm>
            <a:off x="1026262" y="409310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Title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272974" y="4776373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6" name="TextBox 45"/>
          <p:cNvSpPr txBox="1"/>
          <p:nvPr/>
        </p:nvSpPr>
        <p:spPr>
          <a:xfrm>
            <a:off x="1402616" y="4776373"/>
            <a:ext cx="59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Role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272974" y="5475665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8" name="TextBox 47"/>
          <p:cNvSpPr txBox="1"/>
          <p:nvPr/>
        </p:nvSpPr>
        <p:spPr>
          <a:xfrm>
            <a:off x="957120" y="5475665"/>
            <a:ext cx="107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386073" y="569842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u="sng" smtClean="0"/>
              <a:t>更新并保存</a:t>
            </a:r>
            <a:endParaRPr lang="en-US" sz="1600" b="1" u="sng" dirty="0"/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4540317" y="1922580"/>
          <a:ext cx="2626692" cy="2470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3997"/>
                <a:gridCol w="852695"/>
              </a:tblGrid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报表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 smtClean="0">
                          <a:effectLst/>
                        </a:rPr>
                        <a:t>区域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业务Dashboard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By </a:t>
                      </a:r>
                      <a:r>
                        <a:rPr lang="zh-CN" altLang="en-US" sz="1200" u="none" strike="noStrike">
                          <a:effectLst/>
                        </a:rPr>
                        <a:t>区域业绩看版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By </a:t>
                      </a:r>
                      <a:r>
                        <a:rPr lang="en-US" sz="1200" u="none" strike="noStrike" dirty="0" err="1">
                          <a:effectLst/>
                        </a:rPr>
                        <a:t>区域&amp;Clinical业绩看版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三率分析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IB分析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51" name="Triangle 50"/>
          <p:cNvSpPr/>
          <p:nvPr/>
        </p:nvSpPr>
        <p:spPr>
          <a:xfrm rot="10800000">
            <a:off x="6938959" y="2398678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2" name="Triangle 51"/>
          <p:cNvSpPr/>
          <p:nvPr/>
        </p:nvSpPr>
        <p:spPr>
          <a:xfrm rot="10800000">
            <a:off x="6938959" y="2822542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3" name="Triangle 52"/>
          <p:cNvSpPr/>
          <p:nvPr/>
        </p:nvSpPr>
        <p:spPr>
          <a:xfrm rot="10800000">
            <a:off x="6938960" y="3636939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4" name="Triangle 53"/>
          <p:cNvSpPr/>
          <p:nvPr/>
        </p:nvSpPr>
        <p:spPr>
          <a:xfrm rot="10800000">
            <a:off x="6938960" y="4060803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5" name="Triangle 54"/>
          <p:cNvSpPr/>
          <p:nvPr/>
        </p:nvSpPr>
        <p:spPr>
          <a:xfrm rot="10800000">
            <a:off x="6938959" y="3229740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7115976" y="2605851"/>
            <a:ext cx="827874" cy="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180564" y="2425481"/>
            <a:ext cx="12618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下拉列表选项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无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全国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东区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西区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…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E1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…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LORSETCLASSNAME" val="ColorSet1"/>
  <p:tag name="MLI" val="1"/>
  <p:tag name="SHAPESETGROUPCLASSNAME" val="ShapeSetGroup2"/>
  <p:tag name="SHAPESETCLASSNAME" val="TITLETEXT"/>
  <p:tag name="COLORSETGROUPCLASSNAME" val="ColorSetGroupLight"/>
  <p:tag name="FONTSETGROUPCLASSNAME" val="FontSetGroup2"/>
  <p:tag name="SHAPECLASSNAME" val="LargeTextBox"/>
  <p:tag name="SHAPECLASSPROTECTIONTYPE" val="0"/>
  <p:tag name="COLORS" val="-2;-2;-2;-2;SlideTextFontColor;-2"/>
</p:tagLst>
</file>

<file path=ppt/tags/tag10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1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2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3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4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5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6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7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8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2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3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4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5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6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7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8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9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65000"/>
            </a:schemeClr>
          </a:solidFill>
          <a:prstDash val="dash"/>
        </a:ln>
      </a:spPr>
      <a:bodyPr rtlCol="0" anchor="ctr"/>
      <a:lstStyle>
        <a:defPPr algn="ctr">
          <a:defRPr sz="3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6287</Words>
  <Application>WPS 演示</Application>
  <PresentationFormat>Widescreen</PresentationFormat>
  <Paragraphs>1677</Paragraphs>
  <Slides>41</Slides>
  <Notes>29</Notes>
  <HiddenSlides>2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3" baseType="lpstr">
      <vt:lpstr>Arial</vt:lpstr>
      <vt:lpstr>方正书宋_GBK</vt:lpstr>
      <vt:lpstr>Wingdings</vt:lpstr>
      <vt:lpstr>Gill Sans MT</vt:lpstr>
      <vt:lpstr>苹方-简</vt:lpstr>
      <vt:lpstr>Arial</vt:lpstr>
      <vt:lpstr>方正特雅宋简</vt:lpstr>
      <vt:lpstr>冬青黑体简体中文</vt:lpstr>
      <vt:lpstr>Times New Roman</vt:lpstr>
      <vt:lpstr>GillSans</vt:lpstr>
      <vt:lpstr>Helvetica</vt:lpstr>
      <vt:lpstr>ヒラギノ角ゴ Pro W3</vt:lpstr>
      <vt:lpstr>Calibri</vt:lpstr>
      <vt:lpstr>微软雅黑</vt:lpstr>
      <vt:lpstr>Arial Unicode MS</vt:lpstr>
      <vt:lpstr>华文细黑</vt:lpstr>
      <vt:lpstr>宋体</vt:lpstr>
      <vt:lpstr>汉仪书宋二KW</vt:lpstr>
      <vt:lpstr>Calibri Light</vt:lpstr>
      <vt:lpstr>Helvetica Neue</vt:lpstr>
      <vt:lpstr>黑体-简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apple</cp:lastModifiedBy>
  <cp:revision>1015</cp:revision>
  <dcterms:created xsi:type="dcterms:W3CDTF">2020-05-14T10:55:10Z</dcterms:created>
  <dcterms:modified xsi:type="dcterms:W3CDTF">2020-05-14T10:55:10Z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2052-2.2.0.3563</vt:lpwstr>
  </property>
</Properties>
</file>